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0"/>
    <p:sldMasterId id="2147483726" r:id="rId11"/>
  </p:sldMasterIdLst>
  <p:notesMasterIdLst>
    <p:notesMasterId r:id="rId41"/>
  </p:notesMasterIdLst>
  <p:handoutMasterIdLst>
    <p:handoutMasterId r:id="rId42"/>
  </p:handoutMasterIdLst>
  <p:sldIdLst>
    <p:sldId id="260" r:id="rId12"/>
    <p:sldId id="6767" r:id="rId13"/>
    <p:sldId id="6886" r:id="rId14"/>
    <p:sldId id="7061" r:id="rId15"/>
    <p:sldId id="7067" r:id="rId16"/>
    <p:sldId id="6929" r:id="rId17"/>
    <p:sldId id="6926" r:id="rId18"/>
    <p:sldId id="6808" r:id="rId19"/>
    <p:sldId id="6940" r:id="rId20"/>
    <p:sldId id="7065" r:id="rId21"/>
    <p:sldId id="7064" r:id="rId22"/>
    <p:sldId id="6814" r:id="rId23"/>
    <p:sldId id="7062" r:id="rId24"/>
    <p:sldId id="7066" r:id="rId25"/>
    <p:sldId id="6896" r:id="rId26"/>
    <p:sldId id="6930" r:id="rId27"/>
    <p:sldId id="6819" r:id="rId28"/>
    <p:sldId id="1053" r:id="rId29"/>
    <p:sldId id="6662" r:id="rId30"/>
    <p:sldId id="6939" r:id="rId31"/>
    <p:sldId id="6931" r:id="rId32"/>
    <p:sldId id="6918" r:id="rId33"/>
    <p:sldId id="6803" r:id="rId34"/>
    <p:sldId id="7059" r:id="rId35"/>
    <p:sldId id="6932" r:id="rId36"/>
    <p:sldId id="6942" r:id="rId37"/>
    <p:sldId id="7057" r:id="rId38"/>
    <p:sldId id="6898" r:id="rId39"/>
    <p:sldId id="6906" r:id="rId40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4CE"/>
    <a:srgbClr val="2579C5"/>
    <a:srgbClr val="C4B100"/>
    <a:srgbClr val="00802F"/>
    <a:srgbClr val="E31C3D"/>
    <a:srgbClr val="F46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F6351-3815-D552-FF25-925526B170E7}" v="1" dt="2023-05-29T12:53:19.065"/>
    <p1510:client id="{7FDA4B52-B4A5-69C5-2F1E-29910D8BCF0A}" v="64" dt="2023-05-30T07:18:35.856"/>
    <p1510:client id="{BE8E9166-A256-EF4E-945A-0A7448F2C003}" v="113" dt="2023-05-30T08:47:52.839"/>
    <p1510:client id="{854E19FC-C2AE-F713-F778-42A9CB63B1AB}" v="26" dt="2023-05-30T10:06:20.034"/>
    <p1510:client id="{DBB61F24-A984-7E47-14B9-C028A0E5C0A2}" v="26" dt="2023-05-29T13:11:14.031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874" y="58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45CE27-0FC1-4345-A9D1-813E9F3C96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AFF02-ADA2-494F-92F2-18E0CD47E8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4C96F-5C6D-48ED-8D42-B768302B23AD}" type="datetimeFigureOut">
              <a:rPr lang="de-CH" smtClean="0"/>
              <a:t>31.05.2023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7311C-885A-4219-9687-E8E9C81D34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55352-F100-4DC1-827B-1EFA0F247A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6BEFE-BF9F-47C0-9B2B-37E6860B00C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5436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D3A44-FA09-4C0A-99A6-1BA009890161}" type="datetimeFigureOut">
              <a:rPr lang="de-CH" smtClean="0"/>
              <a:t>31.05.2023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E3F1-1C0D-4780-BCDC-4F7033F6C9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721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67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800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01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1414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4924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6549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446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95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751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532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179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507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35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76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76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E3F1-1C0D-4780-BCDC-4F7033F6C9E1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81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ating, building, ramp, board&#10;&#10;Description automatically generated">
            <a:extLst>
              <a:ext uri="{FF2B5EF4-FFF2-40B4-BE49-F238E27FC236}">
                <a16:creationId xmlns:a16="http://schemas.microsoft.com/office/drawing/2014/main" id="{9F7E1813-5682-4AAE-8DC8-5A613DE12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r="7910" b="19850"/>
          <a:stretch/>
        </p:blipFill>
        <p:spPr>
          <a:xfrm>
            <a:off x="0" y="0"/>
            <a:ext cx="9136420" cy="51435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D7A234-EBF8-4A9A-ACFF-4329BD747ADC}"/>
              </a:ext>
            </a:extLst>
          </p:cNvPr>
          <p:cNvSpPr>
            <a:spLocks noChangeAspect="1"/>
          </p:cNvSpPr>
          <p:nvPr userDrawn="1"/>
        </p:nvSpPr>
        <p:spPr>
          <a:xfrm>
            <a:off x="4575791" y="3166310"/>
            <a:ext cx="4568210" cy="5009983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6FC2A-29C4-4742-B32D-604659C0CB22}"/>
              </a:ext>
            </a:extLst>
          </p:cNvPr>
          <p:cNvSpPr txBox="1"/>
          <p:nvPr userDrawn="1"/>
        </p:nvSpPr>
        <p:spPr>
          <a:xfrm>
            <a:off x="6789318" y="4613375"/>
            <a:ext cx="199590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>
                <a:solidFill>
                  <a:schemeClr val="bg2"/>
                </a:solidFill>
              </a:rPr>
              <a:t>From </a:t>
            </a:r>
            <a:r>
              <a:rPr lang="de-CH" sz="1000" err="1">
                <a:solidFill>
                  <a:schemeClr val="bg2"/>
                </a:solidFill>
              </a:rPr>
              <a:t>insight</a:t>
            </a:r>
            <a:r>
              <a:rPr lang="de-CH" sz="1000">
                <a:solidFill>
                  <a:schemeClr val="bg2"/>
                </a:solidFill>
              </a:rPr>
              <a:t> </a:t>
            </a:r>
            <a:r>
              <a:rPr lang="de-CH" sz="1000" err="1">
                <a:solidFill>
                  <a:schemeClr val="bg2"/>
                </a:solidFill>
              </a:rPr>
              <a:t>to</a:t>
            </a:r>
            <a:r>
              <a:rPr lang="de-CH" sz="1000">
                <a:solidFill>
                  <a:schemeClr val="bg2"/>
                </a:solidFill>
              </a:rPr>
              <a:t> </a:t>
            </a:r>
            <a:r>
              <a:rPr lang="de-CH" sz="1000" err="1">
                <a:solidFill>
                  <a:schemeClr val="bg2"/>
                </a:solidFill>
              </a:rPr>
              <a:t>impact</a:t>
            </a:r>
            <a:r>
              <a:rPr lang="de-CH" sz="100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372540056" name="Rectangle 2" descr="{&quot;templafy&quot;:{&quot;id&quot;:&quot;2c583324-247b-4217-9ee2-db76da7be3e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46" y="168512"/>
            <a:ext cx="2088000" cy="792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91F29F-BED8-4555-9938-829D3AC3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15" y="1098178"/>
            <a:ext cx="7958210" cy="1792800"/>
          </a:xfrm>
        </p:spPr>
        <p:txBody>
          <a:bodyPr anchor="b"/>
          <a:lstStyle>
            <a:lvl1pPr>
              <a:lnSpc>
                <a:spcPts val="4200"/>
              </a:lnSpc>
              <a:defRPr sz="4000"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654089-CB0E-4321-8557-8E0B4ACD8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027" y="3123868"/>
            <a:ext cx="3650486" cy="135605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Aft>
                <a:spcPts val="0"/>
              </a:spcAft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pic>
        <p:nvPicPr>
          <p:cNvPr id="2" name="Picture 2" descr="University of St. Gallen">
            <a:extLst>
              <a:ext uri="{FF2B5EF4-FFF2-40B4-BE49-F238E27FC236}">
                <a16:creationId xmlns:a16="http://schemas.microsoft.com/office/drawing/2014/main" id="{7C049FA2-E7B6-2B79-7723-E43CB6D144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2" y="240142"/>
            <a:ext cx="2502560" cy="7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6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FEC9FF2-0829-44EA-809D-F5C42173624F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794AC-1E69-4E4D-9E6D-26F34827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547A73-96B4-4B49-A320-28015EA72F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999" cy="3887599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3F6FA5C-D25E-4346-815E-CF6B33F724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3887599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FAD45-6EEE-4522-8CA6-5189DCDD48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3989388"/>
            <a:ext cx="4122738" cy="49053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7F9A9E-BA08-4C8F-96E1-0E7C7D71B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2487" y="3989387"/>
            <a:ext cx="4122738" cy="49053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3" name="Rectangle 12" descr="{&quot;templafy&quot;:{&quot;id&quot;:&quot;0b629f13-df06-4d17-ac3c-8a88756d075f&quot;}}">
            <a:extLst>
              <a:ext uri="{FF2B5EF4-FFF2-40B4-BE49-F238E27FC236}">
                <a16:creationId xmlns:a16="http://schemas.microsoft.com/office/drawing/2014/main" id="{9387BB4B-AFF2-4440-B25E-89CDD9B79F05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21. Juli 2022</a:t>
            </a:r>
          </a:p>
        </p:txBody>
      </p:sp>
      <p:pic>
        <p:nvPicPr>
          <p:cNvPr id="1434138573" name="Rectangle 14" descr="{&quot;templafy&quot;:{&quot;id&quot;:&quot;9348d9bd-0307-48db-902a-ecb4caecb6c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4668427"/>
            <a:ext cx="964800" cy="367200"/>
          </a:xfrm>
          <a:prstGeom prst="rect">
            <a:avLst/>
          </a:prstGeom>
        </p:spPr>
      </p:pic>
      <p:sp>
        <p:nvSpPr>
          <p:cNvPr id="14" name="Rectangle 13" descr="{&quot;templafy&quot;:{&quot;id&quot;:&quot;91934678-a59f-47a7-a2cb-cf9e2a6c1cac&quot;}}">
            <a:extLst>
              <a:ext uri="{FF2B5EF4-FFF2-40B4-BE49-F238E27FC236}">
                <a16:creationId xmlns:a16="http://schemas.microsoft.com/office/drawing/2014/main" id="{EF755AF0-F63E-4747-9211-327C44DA029F}"/>
              </a:ext>
            </a:extLst>
          </p:cNvPr>
          <p:cNvSpPr/>
          <p:nvPr userDrawn="1"/>
        </p:nvSpPr>
        <p:spPr>
          <a:xfrm>
            <a:off x="2516261" y="4767263"/>
            <a:ext cx="3884539" cy="22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Prof. Dr. Sabine Seufert</a:t>
            </a:r>
          </a:p>
        </p:txBody>
      </p:sp>
      <p:sp>
        <p:nvSpPr>
          <p:cNvPr id="16" name="Rectangle 15" descr="{&quot;templafy&quot;:{&quot;id&quot;:&quot;b3d4de50-ccb7-4f11-87c2-f42614487d9c&quot;}}" hidden="1">
            <a:extLst>
              <a:ext uri="{FF2B5EF4-FFF2-40B4-BE49-F238E27FC236}">
                <a16:creationId xmlns:a16="http://schemas.microsoft.com/office/drawing/2014/main" id="{97ACC166-7757-4B59-A180-1D797D03E7B1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</p:spTree>
    <p:extLst>
      <p:ext uri="{BB962C8B-B14F-4D97-AF65-F5344CB8AC3E}">
        <p14:creationId xmlns:p14="http://schemas.microsoft.com/office/powerpoint/2010/main" val="208120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D8E670C-89F1-48DF-ADBA-904A263650AF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FF4CC-30A2-4B7B-BA9D-1A66D476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39D30-BB72-44AA-B142-468FFB51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Rectangle 8" descr="{&quot;templafy&quot;:{&quot;id&quot;:&quot;ccf6a479-7f73-43ab-9ff2-1bf3b7f30086&quot;}}">
            <a:extLst>
              <a:ext uri="{FF2B5EF4-FFF2-40B4-BE49-F238E27FC236}">
                <a16:creationId xmlns:a16="http://schemas.microsoft.com/office/drawing/2014/main" id="{137F4E36-F083-4FA0-9705-29ABDA1A5220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800">
                <a:solidFill>
                  <a:schemeClr val="tx1"/>
                </a:solidFill>
              </a:rPr>
              <a:t>30. Mai 2023</a:t>
            </a:r>
          </a:p>
        </p:txBody>
      </p:sp>
      <p:sp>
        <p:nvSpPr>
          <p:cNvPr id="12" name="Rectangle 11" descr="{&quot;templafy&quot;:{&quot;id&quot;:&quot;b698665d-d7b5-4808-9dfa-9d6c5660cb23&quot;}}" hidden="1">
            <a:extLst>
              <a:ext uri="{FF2B5EF4-FFF2-40B4-BE49-F238E27FC236}">
                <a16:creationId xmlns:a16="http://schemas.microsoft.com/office/drawing/2014/main" id="{87F7EA06-4518-4086-9E1C-ACD1F4782ADD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</p:spTree>
    <p:extLst>
      <p:ext uri="{BB962C8B-B14F-4D97-AF65-F5344CB8AC3E}">
        <p14:creationId xmlns:p14="http://schemas.microsoft.com/office/powerpoint/2010/main" val="385140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11C186-C392-4982-A2C0-7824EE98F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9334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schwarze 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5F94A4-74DF-4FC6-AF8D-8F883B56E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000" y="735013"/>
            <a:ext cx="7957225" cy="2525712"/>
          </a:xfrm>
        </p:spPr>
        <p:txBody>
          <a:bodyPr anchor="b">
            <a:normAutofit/>
          </a:bodyPr>
          <a:lstStyle>
            <a:lvl1pPr marL="0">
              <a:lnSpc>
                <a:spcPct val="110000"/>
              </a:lnSpc>
              <a:buFontTx/>
              <a:buNone/>
              <a:defRPr sz="50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2pPr>
            <a:lvl3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3pPr>
            <a:lvl4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4pPr>
            <a:lvl5pPr marL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8D12DF-4F43-44AF-B5F9-5E632D8CD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999" y="3548063"/>
            <a:ext cx="5741765" cy="931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12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weisse Sch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5F94A4-74DF-4FC6-AF8D-8F883B56E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000" y="735013"/>
            <a:ext cx="7957225" cy="2525712"/>
          </a:xfrm>
        </p:spPr>
        <p:txBody>
          <a:bodyPr anchor="b">
            <a:normAutofit/>
          </a:bodyPr>
          <a:lstStyle>
            <a:lvl1pPr marL="0">
              <a:lnSpc>
                <a:spcPct val="110000"/>
              </a:lnSpc>
              <a:buFontTx/>
              <a:buNone/>
              <a:defRPr sz="50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2pPr>
            <a:lvl3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3pPr>
            <a:lvl4pPr marL="0" indent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4pPr>
            <a:lvl5pPr marL="0">
              <a:lnSpc>
                <a:spcPts val="5200"/>
              </a:lnSpc>
              <a:buFontTx/>
              <a:buNone/>
              <a:defRPr sz="5000">
                <a:solidFill>
                  <a:schemeClr val="tx1"/>
                </a:solidFill>
                <a:latin typeface="Gill Alt One MT Light" panose="020B0302020104020203" pitchFamily="34" charset="0"/>
              </a:defRPr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8D12DF-4F43-44AF-B5F9-5E632D8CD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999" y="3548063"/>
            <a:ext cx="5741765" cy="931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85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1F60-1436-43F1-AAD9-4C241529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735013"/>
            <a:ext cx="5148000" cy="372867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7900">
                <a:solidFill>
                  <a:schemeClr val="bg2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0949B5-E4F8-48A4-9D3A-2312F9CD4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5225" y="735013"/>
            <a:ext cx="2160000" cy="2160000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5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1F60-1436-43F1-AAD9-4C241529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98" y="735013"/>
            <a:ext cx="5148000" cy="372867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79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0949B5-E4F8-48A4-9D3A-2312F9CD4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5225" y="735013"/>
            <a:ext cx="2160000" cy="2160000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249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021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81B0-6792-4738-ACB8-05073073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1044000"/>
            <a:ext cx="7957225" cy="685801"/>
          </a:xfrm>
        </p:spPr>
        <p:txBody>
          <a:bodyPr/>
          <a:lstStyle>
            <a:lvl1pPr>
              <a:lnSpc>
                <a:spcPts val="5200"/>
              </a:lnSpc>
              <a:defRPr sz="5000"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7D0F6F-53A1-4152-9807-5EC1BBC88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000" y="2626419"/>
            <a:ext cx="1908000" cy="862219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24BC02-7B0E-4C56-B49A-5A28F9E62B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000" y="2090947"/>
            <a:ext cx="1908000" cy="504411"/>
          </a:xfrm>
        </p:spPr>
        <p:txBody>
          <a:bodyPr anchor="b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DF580D6-76FA-48E5-A6F9-C7D7F9ECA0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6816" y="2626419"/>
            <a:ext cx="1908000" cy="862219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CE2E2F-1BA4-4018-8B3C-5192B4A35E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86816" y="2090947"/>
            <a:ext cx="1908000" cy="504411"/>
          </a:xfrm>
        </p:spPr>
        <p:txBody>
          <a:bodyPr anchor="b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780CD93-461B-4895-AFE1-B11CB717C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45933" y="2626419"/>
            <a:ext cx="1908000" cy="862219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670DE1A-52CE-4331-B7C3-9D35588A29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45933" y="2090947"/>
            <a:ext cx="1908000" cy="504411"/>
          </a:xfrm>
        </p:spPr>
        <p:txBody>
          <a:bodyPr anchor="b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ts val="1400"/>
              </a:lnSpc>
              <a:buNone/>
              <a:defRPr sz="1000"/>
            </a:lvl2pPr>
            <a:lvl3pPr marL="0" indent="0">
              <a:lnSpc>
                <a:spcPts val="1400"/>
              </a:lnSpc>
              <a:buNone/>
              <a:defRPr sz="1000"/>
            </a:lvl3pPr>
            <a:lvl4pPr marL="0" indent="0">
              <a:lnSpc>
                <a:spcPts val="1400"/>
              </a:lnSpc>
              <a:buNone/>
              <a:defRPr sz="1000"/>
            </a:lvl4pPr>
            <a:lvl5pPr marL="0" indent="0">
              <a:lnSpc>
                <a:spcPts val="14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pic>
        <p:nvPicPr>
          <p:cNvPr id="1233330599" name="Rectangle 10" descr="{&quot;templafy&quot;:{&quot;id&quot;:&quot;958289ff-7b48-4d6a-af72-386862d52d1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16" y="4048055"/>
            <a:ext cx="2088000" cy="792000"/>
          </a:xfrm>
          <a:prstGeom prst="rect">
            <a:avLst/>
          </a:prstGeom>
        </p:spPr>
      </p:pic>
      <p:sp>
        <p:nvSpPr>
          <p:cNvPr id="3" name="Rectangle 2" descr="{&quot;templafy&quot;:{&quot;id&quot;:&quot;75b6bb8c-52cb-4e30-994b-750f44446dfd&quot;}}">
            <a:extLst>
              <a:ext uri="{FF2B5EF4-FFF2-40B4-BE49-F238E27FC236}">
                <a16:creationId xmlns:a16="http://schemas.microsoft.com/office/drawing/2014/main" id="{36F02173-B0F5-4193-B6FF-8607454762B4}"/>
              </a:ext>
            </a:extLst>
          </p:cNvPr>
          <p:cNvSpPr/>
          <p:nvPr userDrawn="1"/>
        </p:nvSpPr>
        <p:spPr>
          <a:xfrm>
            <a:off x="4945930" y="3515014"/>
            <a:ext cx="2038450" cy="991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l">
              <a:lnSpc>
                <a:spcPts val="1200"/>
              </a:lnSpc>
            </a:pPr>
            <a:r>
              <a:rPr lang="de-CH" sz="1000">
                <a:solidFill>
                  <a:schemeClr val="tx1"/>
                </a:solidFill>
              </a:rPr>
              <a:t>Universität St.Gallen (HSG)
Institut für Bildungsmanagement und Bildungstechnologien 
St. Jakob-Strasse 21 
9000 St.Gallen 
ibb.unisg.ch</a:t>
            </a:r>
          </a:p>
        </p:txBody>
      </p:sp>
    </p:spTree>
    <p:extLst>
      <p:ext uri="{BB962C8B-B14F-4D97-AF65-F5344CB8AC3E}">
        <p14:creationId xmlns:p14="http://schemas.microsoft.com/office/powerpoint/2010/main" val="518709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72C7-786E-4CDF-B498-A0E43C9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AB401-27B1-4459-8033-ADE495ECD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39B70-EA91-4D1E-AD6F-9A1F4FF3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6" descr="{&quot;templafy&quot;:{&quot;id&quot;:&quot;0bbe69c2-64f9-41ae-b305-f6d4b4f3ca16&quot;}}">
            <a:extLst>
              <a:ext uri="{FF2B5EF4-FFF2-40B4-BE49-F238E27FC236}">
                <a16:creationId xmlns:a16="http://schemas.microsoft.com/office/drawing/2014/main" id="{BB3C8683-B834-4D63-9D68-06A85DD6080E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21. Juli 2022</a:t>
            </a:r>
          </a:p>
        </p:txBody>
      </p:sp>
    </p:spTree>
    <p:extLst>
      <p:ext uri="{BB962C8B-B14F-4D97-AF65-F5344CB8AC3E}">
        <p14:creationId xmlns:p14="http://schemas.microsoft.com/office/powerpoint/2010/main" val="183720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9B6FC2A-29C4-4742-B32D-604659C0CB22}"/>
              </a:ext>
            </a:extLst>
          </p:cNvPr>
          <p:cNvSpPr txBox="1"/>
          <p:nvPr userDrawn="1"/>
        </p:nvSpPr>
        <p:spPr>
          <a:xfrm>
            <a:off x="828000" y="4613375"/>
            <a:ext cx="19975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1000">
                <a:solidFill>
                  <a:schemeClr val="tx1"/>
                </a:solidFill>
              </a:rPr>
              <a:t>From </a:t>
            </a:r>
            <a:r>
              <a:rPr lang="de-CH" sz="1000" err="1">
                <a:solidFill>
                  <a:schemeClr val="tx1"/>
                </a:solidFill>
              </a:rPr>
              <a:t>insight</a:t>
            </a:r>
            <a:r>
              <a:rPr lang="de-CH" sz="1000">
                <a:solidFill>
                  <a:schemeClr val="tx1"/>
                </a:solidFill>
              </a:rPr>
              <a:t> </a:t>
            </a:r>
            <a:r>
              <a:rPr lang="de-CH" sz="1000" err="1">
                <a:solidFill>
                  <a:schemeClr val="tx1"/>
                </a:solidFill>
              </a:rPr>
              <a:t>to</a:t>
            </a:r>
            <a:r>
              <a:rPr lang="de-CH" sz="1000">
                <a:solidFill>
                  <a:schemeClr val="tx1"/>
                </a:solidFill>
              </a:rPr>
              <a:t> </a:t>
            </a:r>
            <a:r>
              <a:rPr lang="de-CH" sz="1000" err="1">
                <a:solidFill>
                  <a:schemeClr val="tx1"/>
                </a:solidFill>
              </a:rPr>
              <a:t>impact</a:t>
            </a:r>
            <a:r>
              <a:rPr lang="de-CH" sz="10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ACC6D5-D1D4-442A-84CB-4AA5E5B9EC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5200" y="0"/>
            <a:ext cx="3178800" cy="5143500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pic>
        <p:nvPicPr>
          <p:cNvPr id="607779157" name="Rectangle 8" descr="{&quot;templafy&quot;:{&quot;id&quot;:&quot;bbe1750c-4dbf-4225-97aa-9d18993a551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313025"/>
            <a:ext cx="2088000" cy="792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0E529E2-449E-41BE-B0F7-70294EC1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13" y="1276350"/>
            <a:ext cx="4764489" cy="1942874"/>
          </a:xfrm>
        </p:spPr>
        <p:txBody>
          <a:bodyPr anchor="b"/>
          <a:lstStyle>
            <a:lvl1pPr>
              <a:lnSpc>
                <a:spcPts val="4200"/>
              </a:lnSpc>
              <a:defRPr sz="4000"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CEDF5E3-A68C-469F-902C-69F694A0D4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027" y="3452115"/>
            <a:ext cx="3034391" cy="102781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Aft>
                <a:spcPts val="0"/>
              </a:spcAft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909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A27F37-4AAD-450C-8838-DE5B9F07D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86A52-83BF-4684-B707-32690AD3C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5666C-0F9A-44A4-B3AC-35B21249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6" descr="{&quot;templafy&quot;:{&quot;id&quot;:&quot;1c018a73-ac3d-454f-a7e9-f4ef429839fa&quot;}}">
            <a:extLst>
              <a:ext uri="{FF2B5EF4-FFF2-40B4-BE49-F238E27FC236}">
                <a16:creationId xmlns:a16="http://schemas.microsoft.com/office/drawing/2014/main" id="{D21A4773-433D-4BA4-8284-587A192E038E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21. Juli 2022</a:t>
            </a:r>
          </a:p>
        </p:txBody>
      </p:sp>
    </p:spTree>
    <p:extLst>
      <p:ext uri="{BB962C8B-B14F-4D97-AF65-F5344CB8AC3E}">
        <p14:creationId xmlns:p14="http://schemas.microsoft.com/office/powerpoint/2010/main" val="851528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 bwMode="auto">
          <a:xfrm>
            <a:off x="631230" y="1345538"/>
            <a:ext cx="7878826" cy="194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aseline="0"/>
            </a:lvl1pPr>
          </a:lstStyle>
          <a:p>
            <a:pPr>
              <a:spcBef>
                <a:spcPct val="0"/>
              </a:spcBef>
            </a:pPr>
            <a:r>
              <a:rPr lang="de-DE" sz="1769"/>
              <a:t>Untertitel der Präsentation</a:t>
            </a:r>
            <a:endParaRPr lang="de-CH" sz="1769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der Präsentation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66044"/>
            <a:ext cx="8524048" cy="2816208"/>
          </a:xfrm>
          <a:solidFill>
            <a:schemeClr val="accent1"/>
          </a:solidFill>
        </p:spPr>
        <p:txBody>
          <a:bodyPr wrap="none" lIns="720000" tIns="108000" rIns="720000" bIns="108000" anchor="ctr" anchorCtr="0"/>
          <a:lstStyle>
            <a:lvl1pPr marL="0" marR="0" indent="0" algn="ctr" defTabSz="7094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28" b="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709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2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Durch Bild ersetzen (Grösse und Position beibehalten)</a:t>
            </a:r>
            <a:endParaRPr kumimoji="0" lang="de-CH" sz="12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228478"/>
            <a:ext cx="631069" cy="2096238"/>
          </a:xfrm>
          <a:solidFill>
            <a:srgbClr val="FFFF00"/>
          </a:solidFill>
        </p:spPr>
        <p:txBody>
          <a:bodyPr/>
          <a:lstStyle>
            <a:lvl5pPr marL="851976" indent="0">
              <a:buNone/>
              <a:defRPr/>
            </a:lvl5pPr>
          </a:lstStyle>
          <a:p>
            <a:pPr lvl="4"/>
            <a:r>
              <a:rPr lang="de-CH"/>
              <a:t> </a:t>
            </a:r>
          </a:p>
        </p:txBody>
      </p:sp>
      <p:pic>
        <p:nvPicPr>
          <p:cNvPr id="7" name="Bild 4" descr="FHNW_10mm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4" y="171422"/>
            <a:ext cx="1604205" cy="367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8492E-72D1-4785-9351-8AE1E40FBA2D}" type="datetime1">
              <a:rPr lang="de-CH" smtClean="0">
                <a:solidFill>
                  <a:srgbClr val="000000"/>
                </a:solidFill>
              </a:rPr>
              <a:t>31.05.2023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>
                <a:solidFill>
                  <a:srgbClr val="000000"/>
                </a:solidFill>
              </a:rPr>
              <a:t>Institut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188DD-6605-4EF4-9E67-B567F731CE68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629872" y="1026973"/>
            <a:ext cx="7878826" cy="246214"/>
          </a:xfrm>
        </p:spPr>
        <p:txBody>
          <a:bodyPr/>
          <a:lstStyle>
            <a:lvl1pPr>
              <a:defRPr sz="1360" b="1" i="0" baseline="0"/>
            </a:lvl1pPr>
          </a:lstStyle>
          <a:p>
            <a:r>
              <a:rPr lang="de-DE"/>
              <a:t>Titel durch Klicken hinzufügen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 hasCustomPrompt="1"/>
          </p:nvPr>
        </p:nvSpPr>
        <p:spPr>
          <a:xfrm>
            <a:off x="631230" y="1494563"/>
            <a:ext cx="7878826" cy="3036641"/>
          </a:xfrm>
        </p:spPr>
        <p:txBody>
          <a:bodyPr/>
          <a:lstStyle>
            <a:lvl1pPr>
              <a:spcBef>
                <a:spcPts val="816"/>
              </a:spcBef>
              <a:defRPr sz="1360" b="0" i="0" baseline="0"/>
            </a:lvl1pPr>
          </a:lstStyle>
          <a:p>
            <a:pPr lvl="0"/>
            <a:r>
              <a:rPr lang="de-DE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3195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0B7B1-7F9E-44E6-8543-140B27F3BBF6}" type="datetime1">
              <a:rPr lang="de-CH" smtClean="0">
                <a:solidFill>
                  <a:srgbClr val="000000"/>
                </a:solidFill>
              </a:rPr>
              <a:t>31.05.2023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>
                <a:solidFill>
                  <a:srgbClr val="000000"/>
                </a:solidFill>
              </a:rPr>
              <a:t>Institut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3514E-FF0B-4619-AA18-8F9E33EC021F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1068" y="1934612"/>
            <a:ext cx="7883744" cy="2595809"/>
          </a:xfrm>
          <a:solidFill>
            <a:schemeClr val="accent1"/>
          </a:solidFill>
        </p:spPr>
        <p:txBody>
          <a:bodyPr anchor="ctr"/>
          <a:lstStyle>
            <a:lvl1pPr algn="ctr">
              <a:defRPr sz="1428" b="0" baseline="0"/>
            </a:lvl1pPr>
          </a:lstStyle>
          <a:p>
            <a:pPr lvl="0"/>
            <a:r>
              <a:rPr lang="de-CH"/>
              <a:t>Durch Bild oder Grafik ersetzen (Grösse und Position beibehalten)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1069" y="1026078"/>
            <a:ext cx="7877587" cy="761601"/>
          </a:xfrm>
        </p:spPr>
        <p:txBody>
          <a:bodyPr/>
          <a:lstStyle>
            <a:lvl1pPr>
              <a:spcBef>
                <a:spcPts val="612"/>
              </a:spcBef>
              <a:defRPr sz="1156" b="0"/>
            </a:lvl1pPr>
          </a:lstStyle>
          <a:p>
            <a:pPr lvl="0"/>
            <a:r>
              <a:rPr lang="de-CH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1685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8E427A-9BD4-4A47-A671-CA94BA10FC52}" type="datetime1">
              <a:rPr lang="de-CH" smtClean="0">
                <a:solidFill>
                  <a:srgbClr val="000000"/>
                </a:solidFill>
              </a:rPr>
              <a:t>31.05.2023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>
                <a:solidFill>
                  <a:srgbClr val="000000"/>
                </a:solidFill>
              </a:rPr>
              <a:t>Institut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3514E-FF0B-4619-AA18-8F9E33EC021F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1068" y="1028528"/>
            <a:ext cx="7883744" cy="3257006"/>
          </a:xfrm>
          <a:solidFill>
            <a:schemeClr val="accent1"/>
          </a:solidFill>
        </p:spPr>
        <p:txBody>
          <a:bodyPr anchor="ctr"/>
          <a:lstStyle>
            <a:lvl1pPr algn="ctr">
              <a:defRPr sz="1428" b="0" baseline="0"/>
            </a:lvl1pPr>
          </a:lstStyle>
          <a:p>
            <a:pPr lvl="0"/>
            <a:r>
              <a:rPr lang="de-CH"/>
              <a:t>Durch Bild oder Grafik ersetzen (Grösse und Position beibehalten)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1230" y="4405529"/>
            <a:ext cx="7877587" cy="489775"/>
          </a:xfrm>
        </p:spPr>
        <p:txBody>
          <a:bodyPr/>
          <a:lstStyle>
            <a:lvl1pPr>
              <a:spcBef>
                <a:spcPts val="544"/>
              </a:spcBef>
              <a:defRPr sz="1020" b="0"/>
            </a:lvl1pPr>
          </a:lstStyle>
          <a:p>
            <a:pPr lvl="0"/>
            <a:r>
              <a:rPr lang="de-CH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5547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7D31B9-878C-46A5-9D4B-DDE2F80ACD24}" type="datetime1">
              <a:rPr lang="de-CH" smtClean="0">
                <a:solidFill>
                  <a:srgbClr val="000000"/>
                </a:solidFill>
              </a:rPr>
              <a:t>31.05.2023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>
                <a:solidFill>
                  <a:srgbClr val="000000"/>
                </a:solidFill>
              </a:rPr>
              <a:t>Institut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188DD-6605-4EF4-9E67-B567F731CE68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4695532" y="1026973"/>
            <a:ext cx="3813167" cy="246214"/>
          </a:xfrm>
        </p:spPr>
        <p:txBody>
          <a:bodyPr/>
          <a:lstStyle>
            <a:lvl1pPr>
              <a:defRPr sz="1360" b="1" i="0" baseline="0"/>
            </a:lvl1pPr>
          </a:lstStyle>
          <a:p>
            <a:r>
              <a:rPr lang="de-DE"/>
              <a:t>Titel durch Klicken hinzufügen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 hasCustomPrompt="1"/>
          </p:nvPr>
        </p:nvSpPr>
        <p:spPr>
          <a:xfrm>
            <a:off x="4695532" y="1494563"/>
            <a:ext cx="3814525" cy="3036641"/>
          </a:xfrm>
        </p:spPr>
        <p:txBody>
          <a:bodyPr/>
          <a:lstStyle>
            <a:lvl1pPr>
              <a:spcBef>
                <a:spcPts val="816"/>
              </a:spcBef>
              <a:defRPr sz="1360" b="0" i="0" baseline="0"/>
            </a:lvl1pPr>
          </a:lstStyle>
          <a:p>
            <a:pPr lvl="0"/>
            <a:r>
              <a:rPr lang="de-DE"/>
              <a:t>Text durch Klicken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31069" y="1028528"/>
            <a:ext cx="3820276" cy="3504342"/>
          </a:xfrm>
          <a:solidFill>
            <a:schemeClr val="accent1"/>
          </a:solidFill>
        </p:spPr>
        <p:txBody>
          <a:bodyPr anchor="ctr"/>
          <a:lstStyle>
            <a:lvl1pPr algn="ctr">
              <a:defRPr sz="1428" b="0" baseline="0"/>
            </a:lvl1pPr>
          </a:lstStyle>
          <a:p>
            <a:pPr lvl="0"/>
            <a:r>
              <a:rPr lang="de-CH" sz="1360" b="0"/>
              <a:t>Durch Bild oder Grafik ersetzen (Grösse und Position beibehalten)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1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100237-7431-49D0-8F7C-9E1F2717B96C}"/>
              </a:ext>
            </a:extLst>
          </p:cNvPr>
          <p:cNvSpPr/>
          <p:nvPr userDrawn="1"/>
        </p:nvSpPr>
        <p:spPr>
          <a:xfrm>
            <a:off x="5761585" y="1624745"/>
            <a:ext cx="2419577" cy="2689737"/>
          </a:xfrm>
          <a:custGeom>
            <a:avLst/>
            <a:gdLst>
              <a:gd name="connsiteX0" fmla="*/ 0 w 1861343"/>
              <a:gd name="connsiteY0" fmla="*/ 0 h 2329962"/>
              <a:gd name="connsiteX1" fmla="*/ 1861343 w 1861343"/>
              <a:gd name="connsiteY1" fmla="*/ 0 h 2329962"/>
              <a:gd name="connsiteX2" fmla="*/ 1861343 w 1861343"/>
              <a:gd name="connsiteY2" fmla="*/ 2329962 h 2329962"/>
              <a:gd name="connsiteX3" fmla="*/ 0 w 1861343"/>
              <a:gd name="connsiteY3" fmla="*/ 2329962 h 2329962"/>
              <a:gd name="connsiteX4" fmla="*/ 0 w 1861343"/>
              <a:gd name="connsiteY4" fmla="*/ 0 h 2329962"/>
              <a:gd name="connsiteX0" fmla="*/ 0 w 3408789"/>
              <a:gd name="connsiteY0" fmla="*/ 852854 h 2329962"/>
              <a:gd name="connsiteX1" fmla="*/ 3408789 w 3408789"/>
              <a:gd name="connsiteY1" fmla="*/ 0 h 2329962"/>
              <a:gd name="connsiteX2" fmla="*/ 3408789 w 3408789"/>
              <a:gd name="connsiteY2" fmla="*/ 2329962 h 2329962"/>
              <a:gd name="connsiteX3" fmla="*/ 1547446 w 3408789"/>
              <a:gd name="connsiteY3" fmla="*/ 2329962 h 2329962"/>
              <a:gd name="connsiteX4" fmla="*/ 0 w 3408789"/>
              <a:gd name="connsiteY4" fmla="*/ 852854 h 2329962"/>
              <a:gd name="connsiteX0" fmla="*/ 0 w 3408789"/>
              <a:gd name="connsiteY0" fmla="*/ 852854 h 3516924"/>
              <a:gd name="connsiteX1" fmla="*/ 3408789 w 3408789"/>
              <a:gd name="connsiteY1" fmla="*/ 0 h 3516924"/>
              <a:gd name="connsiteX2" fmla="*/ 3408789 w 3408789"/>
              <a:gd name="connsiteY2" fmla="*/ 2329962 h 3516924"/>
              <a:gd name="connsiteX3" fmla="*/ 483577 w 3408789"/>
              <a:gd name="connsiteY3" fmla="*/ 3516924 h 3516924"/>
              <a:gd name="connsiteX4" fmla="*/ 0 w 3408789"/>
              <a:gd name="connsiteY4" fmla="*/ 852854 h 3516924"/>
              <a:gd name="connsiteX0" fmla="*/ 0 w 3417582"/>
              <a:gd name="connsiteY0" fmla="*/ 852854 h 3789485"/>
              <a:gd name="connsiteX1" fmla="*/ 3408789 w 3417582"/>
              <a:gd name="connsiteY1" fmla="*/ 0 h 3789485"/>
              <a:gd name="connsiteX2" fmla="*/ 3417582 w 3417582"/>
              <a:gd name="connsiteY2" fmla="*/ 3789485 h 3789485"/>
              <a:gd name="connsiteX3" fmla="*/ 483577 w 3417582"/>
              <a:gd name="connsiteY3" fmla="*/ 3516924 h 3789485"/>
              <a:gd name="connsiteX4" fmla="*/ 0 w 3417582"/>
              <a:gd name="connsiteY4" fmla="*/ 852854 h 3789485"/>
              <a:gd name="connsiteX0" fmla="*/ 0 w 3417582"/>
              <a:gd name="connsiteY0" fmla="*/ 852854 h 3789485"/>
              <a:gd name="connsiteX1" fmla="*/ 3408789 w 3417582"/>
              <a:gd name="connsiteY1" fmla="*/ 0 h 3789485"/>
              <a:gd name="connsiteX2" fmla="*/ 3417582 w 3417582"/>
              <a:gd name="connsiteY2" fmla="*/ 3789485 h 3789485"/>
              <a:gd name="connsiteX3" fmla="*/ 501162 w 3417582"/>
              <a:gd name="connsiteY3" fmla="*/ 3570549 h 3789485"/>
              <a:gd name="connsiteX4" fmla="*/ 0 w 3417582"/>
              <a:gd name="connsiteY4" fmla="*/ 852854 h 3789485"/>
              <a:gd name="connsiteX0" fmla="*/ 0 w 3408789"/>
              <a:gd name="connsiteY0" fmla="*/ 852854 h 3852049"/>
              <a:gd name="connsiteX1" fmla="*/ 3408789 w 3408789"/>
              <a:gd name="connsiteY1" fmla="*/ 0 h 3852049"/>
              <a:gd name="connsiteX2" fmla="*/ 3399997 w 3408789"/>
              <a:gd name="connsiteY2" fmla="*/ 3852049 h 3852049"/>
              <a:gd name="connsiteX3" fmla="*/ 501162 w 3408789"/>
              <a:gd name="connsiteY3" fmla="*/ 3570549 h 3852049"/>
              <a:gd name="connsiteX4" fmla="*/ 0 w 3408789"/>
              <a:gd name="connsiteY4" fmla="*/ 852854 h 385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89" h="3852049">
                <a:moveTo>
                  <a:pt x="0" y="852854"/>
                </a:moveTo>
                <a:lnTo>
                  <a:pt x="3408789" y="0"/>
                </a:lnTo>
                <a:cubicBezTo>
                  <a:pt x="3405858" y="1284016"/>
                  <a:pt x="3402928" y="2568033"/>
                  <a:pt x="3399997" y="3852049"/>
                </a:cubicBezTo>
                <a:lnTo>
                  <a:pt x="501162" y="3570549"/>
                </a:lnTo>
                <a:lnTo>
                  <a:pt x="0" y="852854"/>
                </a:lnTo>
                <a:close/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714C5-06E3-4370-A728-9DC7B080DE43}"/>
              </a:ext>
            </a:extLst>
          </p:cNvPr>
          <p:cNvSpPr txBox="1"/>
          <p:nvPr userDrawn="1"/>
        </p:nvSpPr>
        <p:spPr>
          <a:xfrm>
            <a:off x="6787662" y="4613375"/>
            <a:ext cx="19975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>
                <a:solidFill>
                  <a:schemeClr val="tx1"/>
                </a:solidFill>
              </a:rPr>
              <a:t>From </a:t>
            </a:r>
            <a:r>
              <a:rPr lang="de-CH" sz="1000" err="1">
                <a:solidFill>
                  <a:schemeClr val="tx1"/>
                </a:solidFill>
              </a:rPr>
              <a:t>insight</a:t>
            </a:r>
            <a:r>
              <a:rPr lang="de-CH" sz="1000">
                <a:solidFill>
                  <a:schemeClr val="tx1"/>
                </a:solidFill>
              </a:rPr>
              <a:t> </a:t>
            </a:r>
            <a:r>
              <a:rPr lang="de-CH" sz="1000" err="1">
                <a:solidFill>
                  <a:schemeClr val="tx1"/>
                </a:solidFill>
              </a:rPr>
              <a:t>to</a:t>
            </a:r>
            <a:r>
              <a:rPr lang="de-CH" sz="1000">
                <a:solidFill>
                  <a:schemeClr val="tx1"/>
                </a:solidFill>
              </a:rPr>
              <a:t> </a:t>
            </a:r>
            <a:r>
              <a:rPr lang="de-CH" sz="1000" err="1">
                <a:solidFill>
                  <a:schemeClr val="tx1"/>
                </a:solidFill>
              </a:rPr>
              <a:t>impact</a:t>
            </a:r>
            <a:r>
              <a:rPr lang="de-CH" sz="10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4AF4D0-D837-4E91-97F8-5213372D62BA}"/>
              </a:ext>
            </a:extLst>
          </p:cNvPr>
          <p:cNvSpPr/>
          <p:nvPr userDrawn="1"/>
        </p:nvSpPr>
        <p:spPr>
          <a:xfrm>
            <a:off x="5761585" y="450660"/>
            <a:ext cx="3408789" cy="3789400"/>
          </a:xfrm>
          <a:custGeom>
            <a:avLst/>
            <a:gdLst>
              <a:gd name="connsiteX0" fmla="*/ 0 w 1861343"/>
              <a:gd name="connsiteY0" fmla="*/ 0 h 2329962"/>
              <a:gd name="connsiteX1" fmla="*/ 1861343 w 1861343"/>
              <a:gd name="connsiteY1" fmla="*/ 0 h 2329962"/>
              <a:gd name="connsiteX2" fmla="*/ 1861343 w 1861343"/>
              <a:gd name="connsiteY2" fmla="*/ 2329962 h 2329962"/>
              <a:gd name="connsiteX3" fmla="*/ 0 w 1861343"/>
              <a:gd name="connsiteY3" fmla="*/ 2329962 h 2329962"/>
              <a:gd name="connsiteX4" fmla="*/ 0 w 1861343"/>
              <a:gd name="connsiteY4" fmla="*/ 0 h 2329962"/>
              <a:gd name="connsiteX0" fmla="*/ 0 w 3408789"/>
              <a:gd name="connsiteY0" fmla="*/ 852854 h 2329962"/>
              <a:gd name="connsiteX1" fmla="*/ 3408789 w 3408789"/>
              <a:gd name="connsiteY1" fmla="*/ 0 h 2329962"/>
              <a:gd name="connsiteX2" fmla="*/ 3408789 w 3408789"/>
              <a:gd name="connsiteY2" fmla="*/ 2329962 h 2329962"/>
              <a:gd name="connsiteX3" fmla="*/ 1547446 w 3408789"/>
              <a:gd name="connsiteY3" fmla="*/ 2329962 h 2329962"/>
              <a:gd name="connsiteX4" fmla="*/ 0 w 3408789"/>
              <a:gd name="connsiteY4" fmla="*/ 852854 h 2329962"/>
              <a:gd name="connsiteX0" fmla="*/ 0 w 3408789"/>
              <a:gd name="connsiteY0" fmla="*/ 852854 h 3516924"/>
              <a:gd name="connsiteX1" fmla="*/ 3408789 w 3408789"/>
              <a:gd name="connsiteY1" fmla="*/ 0 h 3516924"/>
              <a:gd name="connsiteX2" fmla="*/ 3408789 w 3408789"/>
              <a:gd name="connsiteY2" fmla="*/ 2329962 h 3516924"/>
              <a:gd name="connsiteX3" fmla="*/ 483577 w 3408789"/>
              <a:gd name="connsiteY3" fmla="*/ 3516924 h 3516924"/>
              <a:gd name="connsiteX4" fmla="*/ 0 w 3408789"/>
              <a:gd name="connsiteY4" fmla="*/ 852854 h 3516924"/>
              <a:gd name="connsiteX0" fmla="*/ 0 w 3417582"/>
              <a:gd name="connsiteY0" fmla="*/ 852854 h 3789485"/>
              <a:gd name="connsiteX1" fmla="*/ 3408789 w 3417582"/>
              <a:gd name="connsiteY1" fmla="*/ 0 h 3789485"/>
              <a:gd name="connsiteX2" fmla="*/ 3417582 w 3417582"/>
              <a:gd name="connsiteY2" fmla="*/ 3789485 h 3789485"/>
              <a:gd name="connsiteX3" fmla="*/ 483577 w 3417582"/>
              <a:gd name="connsiteY3" fmla="*/ 3516924 h 3789485"/>
              <a:gd name="connsiteX4" fmla="*/ 0 w 3417582"/>
              <a:gd name="connsiteY4" fmla="*/ 852854 h 3789485"/>
              <a:gd name="connsiteX0" fmla="*/ 0 w 3417582"/>
              <a:gd name="connsiteY0" fmla="*/ 852854 h 3789485"/>
              <a:gd name="connsiteX1" fmla="*/ 3408789 w 3417582"/>
              <a:gd name="connsiteY1" fmla="*/ 0 h 3789485"/>
              <a:gd name="connsiteX2" fmla="*/ 3417582 w 3417582"/>
              <a:gd name="connsiteY2" fmla="*/ 3789485 h 3789485"/>
              <a:gd name="connsiteX3" fmla="*/ 501162 w 3417582"/>
              <a:gd name="connsiteY3" fmla="*/ 3570549 h 3789485"/>
              <a:gd name="connsiteX4" fmla="*/ 0 w 3417582"/>
              <a:gd name="connsiteY4" fmla="*/ 852854 h 3789485"/>
              <a:gd name="connsiteX0" fmla="*/ 0 w 3408789"/>
              <a:gd name="connsiteY0" fmla="*/ 852854 h 3852049"/>
              <a:gd name="connsiteX1" fmla="*/ 3408789 w 3408789"/>
              <a:gd name="connsiteY1" fmla="*/ 0 h 3852049"/>
              <a:gd name="connsiteX2" fmla="*/ 3399997 w 3408789"/>
              <a:gd name="connsiteY2" fmla="*/ 3852049 h 3852049"/>
              <a:gd name="connsiteX3" fmla="*/ 501162 w 3408789"/>
              <a:gd name="connsiteY3" fmla="*/ 3570549 h 3852049"/>
              <a:gd name="connsiteX4" fmla="*/ 0 w 3408789"/>
              <a:gd name="connsiteY4" fmla="*/ 852854 h 385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89" h="3852049">
                <a:moveTo>
                  <a:pt x="0" y="852854"/>
                </a:moveTo>
                <a:lnTo>
                  <a:pt x="3408789" y="0"/>
                </a:lnTo>
                <a:cubicBezTo>
                  <a:pt x="3405858" y="1284016"/>
                  <a:pt x="3402928" y="2568033"/>
                  <a:pt x="3399997" y="3852049"/>
                </a:cubicBezTo>
                <a:lnTo>
                  <a:pt x="501162" y="3570549"/>
                </a:lnTo>
                <a:lnTo>
                  <a:pt x="0" y="85285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346" t="-6" r="-43098" b="-1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32771533" name="Rectangle 7" descr="{&quot;templafy&quot;:{&quot;id&quot;:&quot;feedd57e-2488-4495-8235-bfcc0e2efd0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313025"/>
            <a:ext cx="2088000" cy="79200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77013848-41F0-44AD-9301-BEF9A1A4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13" y="1276350"/>
            <a:ext cx="4503600" cy="1942874"/>
          </a:xfrm>
        </p:spPr>
        <p:txBody>
          <a:bodyPr anchor="b"/>
          <a:lstStyle>
            <a:lvl1pPr>
              <a:lnSpc>
                <a:spcPts val="4200"/>
              </a:lnSpc>
              <a:defRPr sz="4000"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245421C-670F-4227-B79D-994FE547F9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027" y="3452115"/>
            <a:ext cx="3650486" cy="102781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Aft>
                <a:spcPts val="0"/>
              </a:spcAft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451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ating, building, ramp, board&#10;&#10;Description automatically generated">
            <a:extLst>
              <a:ext uri="{FF2B5EF4-FFF2-40B4-BE49-F238E27FC236}">
                <a16:creationId xmlns:a16="http://schemas.microsoft.com/office/drawing/2014/main" id="{71655C6F-D683-4181-8A76-C2CF9E2F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3"/>
          <a:stretch/>
        </p:blipFill>
        <p:spPr>
          <a:xfrm>
            <a:off x="5963683" y="0"/>
            <a:ext cx="3180318" cy="51435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FAFF1B-D695-4F04-8B58-692674CF4A5C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D5294-8509-42D7-B32F-8FB3BCBB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5464509" cy="675727"/>
          </a:xfrm>
        </p:spPr>
        <p:txBody>
          <a:bodyPr/>
          <a:lstStyle>
            <a:lvl1pPr>
              <a:lnSpc>
                <a:spcPts val="4400"/>
              </a:lnSpc>
              <a:defRPr sz="4000"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3237B-A6D8-401E-A0E8-75ED37DDC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276350"/>
            <a:ext cx="5000404" cy="3203575"/>
          </a:xfrm>
        </p:spPr>
        <p:txBody>
          <a:bodyPr>
            <a:normAutofit/>
          </a:bodyPr>
          <a:lstStyle>
            <a:lvl1pPr marL="396000" indent="-396000">
              <a:spcAft>
                <a:spcPts val="600"/>
              </a:spcAft>
              <a:buFont typeface="+mj-lt"/>
              <a:buAutoNum type="arabicPeriod"/>
              <a:defRPr sz="1600"/>
            </a:lvl1pPr>
            <a:lvl2pPr marL="342900" indent="-342900">
              <a:spcAft>
                <a:spcPts val="600"/>
              </a:spcAft>
              <a:buFont typeface="+mj-lt"/>
              <a:buAutoNum type="arabicPeriod"/>
              <a:defRPr sz="1600"/>
            </a:lvl2pPr>
            <a:lvl3pPr marL="342900" indent="-342900">
              <a:spcAft>
                <a:spcPts val="600"/>
              </a:spcAft>
              <a:buFont typeface="+mj-lt"/>
              <a:buAutoNum type="arabicPeriod"/>
              <a:defRPr sz="1600"/>
            </a:lvl3pPr>
            <a:lvl4pPr marL="342900" indent="-342900">
              <a:spcAft>
                <a:spcPts val="600"/>
              </a:spcAft>
              <a:buFont typeface="+mj-lt"/>
              <a:buAutoNum type="arabicPeriod"/>
              <a:defRPr sz="1600"/>
            </a:lvl4pPr>
            <a:lvl5pPr marL="342900" indent="-342900">
              <a:spcAft>
                <a:spcPts val="600"/>
              </a:spcAft>
              <a:buFont typeface="+mj-lt"/>
              <a:buAutoNum type="arabicPeriod"/>
              <a:defRPr sz="1600"/>
            </a:lvl5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4CDDE-58C2-4810-8B30-D17CF249E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tangle 7" descr="{&quot;templafy&quot;:{&quot;id&quot;:&quot;5d967823-6023-4d2b-a36b-ce3e1a8f3593&quot;}}">
            <a:extLst>
              <a:ext uri="{FF2B5EF4-FFF2-40B4-BE49-F238E27FC236}">
                <a16:creationId xmlns:a16="http://schemas.microsoft.com/office/drawing/2014/main" id="{E6F37757-2E2F-45B4-8E6C-0B6588D2DCE2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30. Mai 2023</a:t>
            </a:r>
          </a:p>
        </p:txBody>
      </p:sp>
      <p:sp>
        <p:nvSpPr>
          <p:cNvPr id="13" name="Rectangle 12" descr="{&quot;templafy&quot;:{&quot;id&quot;:&quot;b693a90d-faef-4836-a91e-ef1b4896e4ca&quot;}}" hidden="1">
            <a:extLst>
              <a:ext uri="{FF2B5EF4-FFF2-40B4-BE49-F238E27FC236}">
                <a16:creationId xmlns:a16="http://schemas.microsoft.com/office/drawing/2014/main" id="{829DC8B1-9D54-4E8C-B174-7B9355FD57F9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  <p:pic>
        <p:nvPicPr>
          <p:cNvPr id="11" name="Rectangle 11" descr="{&quot;templafy&quot;:{&quot;id&quot;:&quot;02cc4c3a-ebae-43e5-accb-e4416e75fc32&quot;}}">
            <a:extLst>
              <a:ext uri="{FF2B5EF4-FFF2-40B4-BE49-F238E27FC236}">
                <a16:creationId xmlns:a16="http://schemas.microsoft.com/office/drawing/2014/main" id="{17AA01D6-BD5D-F0D1-FC67-D95ED50AAE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6946" y="4643954"/>
            <a:ext cx="964800" cy="367200"/>
          </a:xfrm>
          <a:prstGeom prst="rect">
            <a:avLst/>
          </a:prstGeom>
        </p:spPr>
      </p:pic>
      <p:sp>
        <p:nvSpPr>
          <p:cNvPr id="14" name="Rectangle 12" descr="{&quot;templafy&quot;:{&quot;id&quot;:&quot;e50ddf68-3af7-457f-b4ae-1e5694c2581c&quot;}}">
            <a:extLst>
              <a:ext uri="{FF2B5EF4-FFF2-40B4-BE49-F238E27FC236}">
                <a16:creationId xmlns:a16="http://schemas.microsoft.com/office/drawing/2014/main" id="{A9E69CE0-470F-1445-9749-2D695DE3AA8B}"/>
              </a:ext>
            </a:extLst>
          </p:cNvPr>
          <p:cNvSpPr/>
          <p:nvPr userDrawn="1"/>
        </p:nvSpPr>
        <p:spPr>
          <a:xfrm>
            <a:off x="2709338" y="4767262"/>
            <a:ext cx="3884539" cy="22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Prof. Dr. Siegfried Handschuh / Prof. Dr. Sabine Seufert</a:t>
            </a:r>
          </a:p>
        </p:txBody>
      </p:sp>
      <p:pic>
        <p:nvPicPr>
          <p:cNvPr id="15" name="Picture 2" descr="University of St. Gallen">
            <a:extLst>
              <a:ext uri="{FF2B5EF4-FFF2-40B4-BE49-F238E27FC236}">
                <a16:creationId xmlns:a16="http://schemas.microsoft.com/office/drawing/2014/main" id="{DA83C9F8-3BC6-D747-50E5-B2BF146294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alphaModFix amt="9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9" y="4633108"/>
            <a:ext cx="1125195" cy="3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9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88CA-EB6E-49E8-8E20-86448C522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00" y="376238"/>
            <a:ext cx="7237225" cy="2496171"/>
          </a:xfrm>
        </p:spPr>
        <p:txBody>
          <a:bodyPr anchor="b">
            <a:normAutofit/>
          </a:bodyPr>
          <a:lstStyle>
            <a:lvl1pPr marL="0" indent="0" algn="l">
              <a:lnSpc>
                <a:spcPts val="5200"/>
              </a:lnSpc>
              <a:buFont typeface="+mj-lt"/>
              <a:buNone/>
              <a:defRPr sz="5000">
                <a:solidFill>
                  <a:schemeClr val="bg2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82261-379D-435B-BB30-A2A9B6CF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8000" y="3001618"/>
            <a:ext cx="6025617" cy="14783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3A5247-554A-42FF-BCCF-A11D65465AA4}"/>
              </a:ext>
            </a:extLst>
          </p:cNvPr>
          <p:cNvSpPr>
            <a:spLocks noChangeAspect="1"/>
          </p:cNvSpPr>
          <p:nvPr userDrawn="1"/>
        </p:nvSpPr>
        <p:spPr>
          <a:xfrm>
            <a:off x="4572001" y="3166310"/>
            <a:ext cx="4572000" cy="5009983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724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C68F798-C07C-4BF8-8573-0552735B83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B88CA-EB6E-49E8-8E20-86448C522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00" y="376238"/>
            <a:ext cx="7237225" cy="2496171"/>
          </a:xfrm>
        </p:spPr>
        <p:txBody>
          <a:bodyPr anchor="b">
            <a:normAutofit/>
          </a:bodyPr>
          <a:lstStyle>
            <a:lvl1pPr marL="0" indent="0" algn="l">
              <a:lnSpc>
                <a:spcPts val="5200"/>
              </a:lnSpc>
              <a:buFont typeface="+mj-lt"/>
              <a:buNone/>
              <a:defRPr sz="50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de-CH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82261-379D-435B-BB30-A2A9B6CF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8000" y="3001618"/>
            <a:ext cx="6025617" cy="14783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13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543F47-BCA1-4586-9B7A-452F67C480C8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4952E-FCB6-493B-899A-78F0FFCB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7A6B4-FE62-49DA-AB92-A00E16DDD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276349"/>
            <a:ext cx="4122738" cy="3203576"/>
          </a:xfrm>
        </p:spPr>
        <p:txBody>
          <a:bodyPr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DB25E-F340-4288-90DE-3831A8F49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7" y="1276350"/>
            <a:ext cx="4122737" cy="3203575"/>
          </a:xfrm>
        </p:spPr>
        <p:txBody>
          <a:bodyPr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CF5E38-DB35-4A9B-8D0E-E97D18CDB2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5" name="Rectangle 14" descr="{&quot;templafy&quot;:{&quot;id&quot;:&quot;b4e01bf7-4243-4d9f-b7bb-657dd4723ff7&quot;}}">
            <a:extLst>
              <a:ext uri="{FF2B5EF4-FFF2-40B4-BE49-F238E27FC236}">
                <a16:creationId xmlns:a16="http://schemas.microsoft.com/office/drawing/2014/main" id="{6247B37A-A555-44A3-BECD-66BD8151E865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21. Juli 2022</a:t>
            </a:r>
          </a:p>
        </p:txBody>
      </p:sp>
      <p:pic>
        <p:nvPicPr>
          <p:cNvPr id="1729307412" name="Rectangle 4" descr="{&quot;templafy&quot;:{&quot;id&quot;:&quot;c6954343-efbc-4e07-bfa3-506006591ee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4668427"/>
            <a:ext cx="964800" cy="367200"/>
          </a:xfrm>
          <a:prstGeom prst="rect">
            <a:avLst/>
          </a:prstGeom>
        </p:spPr>
      </p:pic>
      <p:sp>
        <p:nvSpPr>
          <p:cNvPr id="6" name="Rectangle 5" descr="{&quot;templafy&quot;:{&quot;id&quot;:&quot;353de8fe-fd0e-4970-84f9-efef61a68d04&quot;}}">
            <a:extLst>
              <a:ext uri="{FF2B5EF4-FFF2-40B4-BE49-F238E27FC236}">
                <a16:creationId xmlns:a16="http://schemas.microsoft.com/office/drawing/2014/main" id="{4E03CCCD-CB66-429F-BC77-64B5370808F2}"/>
              </a:ext>
            </a:extLst>
          </p:cNvPr>
          <p:cNvSpPr/>
          <p:nvPr userDrawn="1"/>
        </p:nvSpPr>
        <p:spPr>
          <a:xfrm>
            <a:off x="2516261" y="4767263"/>
            <a:ext cx="3884539" cy="22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Prof. Dr. Sabine Seufert</a:t>
            </a:r>
          </a:p>
        </p:txBody>
      </p:sp>
      <p:sp>
        <p:nvSpPr>
          <p:cNvPr id="7" name="Rectangle 6" descr="{&quot;templafy&quot;:{&quot;id&quot;:&quot;9d110ec0-21a6-4424-a59c-77cd90b0d7c6&quot;}}" hidden="1">
            <a:extLst>
              <a:ext uri="{FF2B5EF4-FFF2-40B4-BE49-F238E27FC236}">
                <a16:creationId xmlns:a16="http://schemas.microsoft.com/office/drawing/2014/main" id="{B915E154-BDC4-452C-BDE7-882BE349B509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</p:spTree>
    <p:extLst>
      <p:ext uri="{BB962C8B-B14F-4D97-AF65-F5344CB8AC3E}">
        <p14:creationId xmlns:p14="http://schemas.microsoft.com/office/powerpoint/2010/main" val="85054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FAFF1B-D695-4F04-8B58-692674CF4A5C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D5294-8509-42D7-B32F-8FB3BCBB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DFF60-9E69-4915-A0DD-67FF25328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B9FAC9-1E0D-44F5-8B7F-C8D103F4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473" y="4767263"/>
            <a:ext cx="214752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559FC98-AF75-4A00-A03C-DF9FEBF6BCB9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Rectangle 10" descr="{&quot;templafy&quot;:{&quot;id&quot;:&quot;f86c6605-d299-41d5-ba82-1a16794a6f6b&quot;}}">
            <a:extLst>
              <a:ext uri="{FF2B5EF4-FFF2-40B4-BE49-F238E27FC236}">
                <a16:creationId xmlns:a16="http://schemas.microsoft.com/office/drawing/2014/main" id="{47453508-BA4F-4ACB-B108-B3791E88CD55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30. Mai 2023</a:t>
            </a:r>
          </a:p>
        </p:txBody>
      </p:sp>
      <p:pic>
        <p:nvPicPr>
          <p:cNvPr id="622407860" name="Rectangle 11" descr="{&quot;templafy&quot;:{&quot;id&quot;:&quot;02cc4c3a-ebae-43e5-accb-e4416e75fc3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946" y="4643954"/>
            <a:ext cx="964800" cy="367200"/>
          </a:xfrm>
          <a:prstGeom prst="rect">
            <a:avLst/>
          </a:prstGeom>
        </p:spPr>
      </p:pic>
      <p:sp>
        <p:nvSpPr>
          <p:cNvPr id="13" name="Rectangle 12" descr="{&quot;templafy&quot;:{&quot;id&quot;:&quot;e50ddf68-3af7-457f-b4ae-1e5694c2581c&quot;}}">
            <a:extLst>
              <a:ext uri="{FF2B5EF4-FFF2-40B4-BE49-F238E27FC236}">
                <a16:creationId xmlns:a16="http://schemas.microsoft.com/office/drawing/2014/main" id="{B5B29C83-7B2A-4E20-895A-585B8348684F}"/>
              </a:ext>
            </a:extLst>
          </p:cNvPr>
          <p:cNvSpPr/>
          <p:nvPr userDrawn="1"/>
        </p:nvSpPr>
        <p:spPr>
          <a:xfrm>
            <a:off x="2709338" y="4767262"/>
            <a:ext cx="3884539" cy="22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Prof. Dr. Siegfried Handschuh / Prof. Dr. Sabine Seufert</a:t>
            </a:r>
          </a:p>
        </p:txBody>
      </p:sp>
      <p:sp>
        <p:nvSpPr>
          <p:cNvPr id="9" name="Rectangle 8" descr="{&quot;templafy&quot;:{&quot;id&quot;:&quot;0fc61f68-fe18-401d-84ac-e8b8e5766bf3&quot;}}" hidden="1">
            <a:extLst>
              <a:ext uri="{FF2B5EF4-FFF2-40B4-BE49-F238E27FC236}">
                <a16:creationId xmlns:a16="http://schemas.microsoft.com/office/drawing/2014/main" id="{2B2F7145-7DCA-4B3F-A8AE-07622CB5DF8E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  <p:pic>
        <p:nvPicPr>
          <p:cNvPr id="4" name="Picture 2" descr="University of St. Gallen">
            <a:extLst>
              <a:ext uri="{FF2B5EF4-FFF2-40B4-BE49-F238E27FC236}">
                <a16:creationId xmlns:a16="http://schemas.microsoft.com/office/drawing/2014/main" id="{BD57FD21-DEA1-FEDE-A2E9-9A7ECC1F5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9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9" y="4633108"/>
            <a:ext cx="1125195" cy="3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1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4469C7-7D0E-49E1-8F7D-6E7D287176ED}"/>
              </a:ext>
            </a:extLst>
          </p:cNvPr>
          <p:cNvSpPr>
            <a:spLocks noChangeAspect="1"/>
          </p:cNvSpPr>
          <p:nvPr userDrawn="1"/>
        </p:nvSpPr>
        <p:spPr>
          <a:xfrm>
            <a:off x="8570473" y="4701166"/>
            <a:ext cx="213389" cy="233831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4952E-FCB6-493B-899A-78F0FFCB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794AC-1E69-4E4D-9E6D-26F34827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547A73-96B4-4B49-A320-28015EA72F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4" y="1276350"/>
            <a:ext cx="4213225" cy="3203576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3F6FA5C-D25E-4346-815E-CF6B33F724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1276350"/>
            <a:ext cx="4213225" cy="3203575"/>
          </a:xfrm>
        </p:spPr>
        <p:txBody>
          <a:bodyPr/>
          <a:lstStyle/>
          <a:p>
            <a:r>
              <a:rPr lang="de-CH"/>
              <a:t>Click icon to add picture</a:t>
            </a:r>
          </a:p>
        </p:txBody>
      </p:sp>
      <p:sp>
        <p:nvSpPr>
          <p:cNvPr id="12" name="Rectangle 11" descr="{&quot;templafy&quot;:{&quot;id&quot;:&quot;21b7b681-7a68-48a4-bb57-3d08a46968cf&quot;}}">
            <a:extLst>
              <a:ext uri="{FF2B5EF4-FFF2-40B4-BE49-F238E27FC236}">
                <a16:creationId xmlns:a16="http://schemas.microsoft.com/office/drawing/2014/main" id="{A6CE9D3B-0E1D-4168-8639-F0D1F5FF77B1}"/>
              </a:ext>
            </a:extLst>
          </p:cNvPr>
          <p:cNvSpPr/>
          <p:nvPr userDrawn="1"/>
        </p:nvSpPr>
        <p:spPr>
          <a:xfrm>
            <a:off x="6804000" y="4770373"/>
            <a:ext cx="1177196" cy="18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30. Mai 2023</a:t>
            </a:r>
          </a:p>
        </p:txBody>
      </p:sp>
      <p:sp>
        <p:nvSpPr>
          <p:cNvPr id="15" name="Rectangle 14" descr="{&quot;templafy&quot;:{&quot;id&quot;:&quot;cf43af90-b21a-452f-a992-ca39b226b471&quot;}}" hidden="1">
            <a:extLst>
              <a:ext uri="{FF2B5EF4-FFF2-40B4-BE49-F238E27FC236}">
                <a16:creationId xmlns:a16="http://schemas.microsoft.com/office/drawing/2014/main" id="{544AC9A2-9666-4133-BC67-BE44B6459332}"/>
              </a:ext>
            </a:extLst>
          </p:cNvPr>
          <p:cNvSpPr/>
          <p:nvPr userDrawn="1"/>
        </p:nvSpPr>
        <p:spPr>
          <a:xfrm>
            <a:off x="358775" y="4768290"/>
            <a:ext cx="2569063" cy="188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 u="none">
                <a:solidFill>
                  <a:schemeClr val="tx1"/>
                </a:solidFill>
              </a:rPr>
              <a:t>Universität St.Gallen (HSG)
Institut für Bildungsmanagement und Bildungstechnologien</a:t>
            </a:r>
          </a:p>
        </p:txBody>
      </p:sp>
    </p:spTree>
    <p:extLst>
      <p:ext uri="{BB962C8B-B14F-4D97-AF65-F5344CB8AC3E}">
        <p14:creationId xmlns:p14="http://schemas.microsoft.com/office/powerpoint/2010/main" val="347967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01321-794C-47B8-ABDC-7DAF88C9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F94A2-50F8-430F-B46C-2D50472D7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276350"/>
            <a:ext cx="8426450" cy="3203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CEDF7-309C-40F3-8700-9F4DBE766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04000" y="4770375"/>
            <a:ext cx="1177196" cy="18433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5. Mai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C2A0-BCAA-4FD2-BD67-F5225215B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1600" y="4767263"/>
            <a:ext cx="216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800" spc="-30" baseline="0">
                <a:solidFill>
                  <a:schemeClr val="bg2"/>
                </a:solidFill>
              </a:defRPr>
            </a:lvl1pPr>
          </a:lstStyle>
          <a:p>
            <a:fld id="{7559FC98-AF75-4A00-A03C-DF9FEBF6BCB9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Rectangle 11" descr="{&quot;templafy&quot;:{&quot;id&quot;:&quot;02cc4c3a-ebae-43e5-accb-e4416e75fc32&quot;}}">
            <a:extLst>
              <a:ext uri="{FF2B5EF4-FFF2-40B4-BE49-F238E27FC236}">
                <a16:creationId xmlns:a16="http://schemas.microsoft.com/office/drawing/2014/main" id="{4FDEA604-5E49-AD7D-F2DE-18CA730EBA4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586946" y="4643954"/>
            <a:ext cx="964800" cy="367200"/>
          </a:xfrm>
          <a:prstGeom prst="rect">
            <a:avLst/>
          </a:prstGeom>
        </p:spPr>
      </p:pic>
      <p:sp>
        <p:nvSpPr>
          <p:cNvPr id="8" name="Rectangle 12" descr="{&quot;templafy&quot;:{&quot;id&quot;:&quot;e50ddf68-3af7-457f-b4ae-1e5694c2581c&quot;}}">
            <a:extLst>
              <a:ext uri="{FF2B5EF4-FFF2-40B4-BE49-F238E27FC236}">
                <a16:creationId xmlns:a16="http://schemas.microsoft.com/office/drawing/2014/main" id="{BBD92943-E3F5-7738-BA5C-A1D305BE0AAC}"/>
              </a:ext>
            </a:extLst>
          </p:cNvPr>
          <p:cNvSpPr/>
          <p:nvPr userDrawn="1"/>
        </p:nvSpPr>
        <p:spPr>
          <a:xfrm>
            <a:off x="2709338" y="4767262"/>
            <a:ext cx="3884539" cy="22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800">
                <a:solidFill>
                  <a:schemeClr val="tx1"/>
                </a:solidFill>
              </a:rPr>
              <a:t>Prof. Dr. Siegfried Handschuh / Prof. Dr. Sabine Seufert</a:t>
            </a:r>
          </a:p>
        </p:txBody>
      </p:sp>
      <p:pic>
        <p:nvPicPr>
          <p:cNvPr id="9" name="Picture 2" descr="University of St. Gallen">
            <a:extLst>
              <a:ext uri="{FF2B5EF4-FFF2-40B4-BE49-F238E27FC236}">
                <a16:creationId xmlns:a16="http://schemas.microsoft.com/office/drawing/2014/main" id="{98BDEA65-C347-5A56-D88F-55A2B469B3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alphaModFix amt="99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9" y="4633108"/>
            <a:ext cx="1125195" cy="3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3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89" r:id="rId3"/>
    <p:sldLayoutId id="2147483677" r:id="rId4"/>
    <p:sldLayoutId id="2147483663" r:id="rId5"/>
    <p:sldLayoutId id="2147483686" r:id="rId6"/>
    <p:sldLayoutId id="2147483664" r:id="rId7"/>
    <p:sldLayoutId id="2147483662" r:id="rId8"/>
    <p:sldLayoutId id="2147483672" r:id="rId9"/>
    <p:sldLayoutId id="2147483673" r:id="rId10"/>
    <p:sldLayoutId id="2147483666" r:id="rId11"/>
    <p:sldLayoutId id="2147483680" r:id="rId12"/>
    <p:sldLayoutId id="2147483678" r:id="rId13"/>
    <p:sldLayoutId id="2147483679" r:id="rId14"/>
    <p:sldLayoutId id="2147483675" r:id="rId15"/>
    <p:sldLayoutId id="2147483683" r:id="rId16"/>
    <p:sldLayoutId id="2147483667" r:id="rId17"/>
    <p:sldLayoutId id="2147483681" r:id="rId18"/>
    <p:sldLayoutId id="2147483670" r:id="rId19"/>
    <p:sldLayoutId id="2147483671" r:id="rId2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2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10000"/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3" pos="226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237">
          <p15:clr>
            <a:srgbClr val="F26B43"/>
          </p15:clr>
        </p15:guide>
        <p15:guide id="6" orient="horz" pos="804" userDrawn="1">
          <p15:clr>
            <a:srgbClr val="F26B43"/>
          </p15:clr>
        </p15:guide>
        <p15:guide id="7" orient="horz" pos="2822">
          <p15:clr>
            <a:srgbClr val="F26B43"/>
          </p15:clr>
        </p15:guide>
        <p15:guide id="8" pos="2823">
          <p15:clr>
            <a:srgbClr val="F26B43"/>
          </p15:clr>
        </p15:guide>
        <p15:guide id="9" pos="2937">
          <p15:clr>
            <a:srgbClr val="F26B43"/>
          </p15:clr>
        </p15:guide>
        <p15:guide id="10" orient="horz" pos="4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9872" y="1026973"/>
            <a:ext cx="7878826" cy="24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230" y="1494564"/>
            <a:ext cx="7878826" cy="17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30402" y="4896205"/>
            <a:ext cx="739827" cy="12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709440">
              <a:defRPr sz="816"/>
            </a:lvl1pPr>
          </a:lstStyle>
          <a:p>
            <a:fld id="{7177E68C-6167-4437-9E48-D23688EFD255}" type="datetime1">
              <a:rPr lang="de-CH" smtClean="0">
                <a:solidFill>
                  <a:srgbClr val="000000"/>
                </a:solidFill>
              </a:rPr>
              <a:t>31.05.2023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9872" y="4896205"/>
            <a:ext cx="6400529" cy="12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709440">
              <a:defRPr sz="816"/>
            </a:lvl1pPr>
          </a:lstStyle>
          <a:p>
            <a:r>
              <a:rPr lang="de-CH">
                <a:solidFill>
                  <a:srgbClr val="000000"/>
                </a:solidFill>
              </a:rPr>
              <a:t>Institut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0228" y="4896205"/>
            <a:ext cx="738470" cy="12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709440">
              <a:defRPr sz="816"/>
            </a:lvl1pPr>
          </a:lstStyle>
          <a:p>
            <a:fld id="{8C812475-90CC-411E-A993-929AF0D0895B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31230" y="4871369"/>
            <a:ext cx="787882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428">
              <a:solidFill>
                <a:srgbClr val="000000"/>
              </a:solidFill>
            </a:endParaRPr>
          </a:p>
        </p:txBody>
      </p:sp>
      <p:pic>
        <p:nvPicPr>
          <p:cNvPr id="10" name="Bild 4" descr="FHNW_10mm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0" y="171422"/>
            <a:ext cx="1604205" cy="367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hdr="0"/>
  <p:txStyles>
    <p:titleStyle>
      <a:lvl1pPr algn="l" defTabSz="709440" rtl="0" eaLnBrk="1" fontAlgn="base" hangingPunct="1">
        <a:spcBef>
          <a:spcPct val="0"/>
        </a:spcBef>
        <a:spcAft>
          <a:spcPct val="0"/>
        </a:spcAft>
        <a:defRPr sz="2449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2pPr>
      <a:lvl3pPr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3pPr>
      <a:lvl4pPr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4pPr>
      <a:lvl5pPr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5pPr>
      <a:lvl6pPr marL="310987"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6pPr>
      <a:lvl7pPr marL="621975"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7pPr>
      <a:lvl8pPr marL="932962"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8pPr>
      <a:lvl9pPr marL="1243950" algn="l" defTabSz="709440" rtl="0" eaLnBrk="1" fontAlgn="base" hangingPunct="1">
        <a:spcBef>
          <a:spcPct val="0"/>
        </a:spcBef>
        <a:spcAft>
          <a:spcPct val="0"/>
        </a:spcAft>
        <a:defRPr sz="1360" b="1">
          <a:solidFill>
            <a:schemeClr val="tx2"/>
          </a:solidFill>
          <a:latin typeface="Arial" charset="0"/>
        </a:defRPr>
      </a:lvl9pPr>
    </p:titleStyle>
    <p:bodyStyle>
      <a:lvl1pPr algn="l" defTabSz="709440" rtl="0" eaLnBrk="1" fontAlgn="base" hangingPunct="1">
        <a:lnSpc>
          <a:spcPct val="115000"/>
        </a:lnSpc>
        <a:spcBef>
          <a:spcPct val="100000"/>
        </a:spcBef>
        <a:spcAft>
          <a:spcPct val="0"/>
        </a:spcAft>
        <a:defRPr sz="1769" b="1">
          <a:solidFill>
            <a:schemeClr val="tx1"/>
          </a:solidFill>
          <a:latin typeface="+mn-lt"/>
          <a:ea typeface="+mn-ea"/>
          <a:cs typeface="+mn-cs"/>
        </a:defRPr>
      </a:lvl1pPr>
      <a:lvl2pPr marL="239719" indent="-1166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2pPr>
      <a:lvl3pPr marL="484838" indent="-115541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3pPr>
      <a:lvl4pPr marL="729957" indent="-123099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4pPr>
      <a:lvl5pPr marL="973995" indent="-1220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5pPr>
      <a:lvl6pPr marL="1284983" indent="-1220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6pPr>
      <a:lvl7pPr marL="1595970" indent="-1220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7pPr>
      <a:lvl8pPr marL="1906958" indent="-1220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8pPr>
      <a:lvl9pPr marL="2217945" indent="-122020" algn="l" defTabSz="709440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Font typeface="Arial" charset="0"/>
        <a:buChar char="–"/>
        <a:defRPr sz="136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1pPr>
      <a:lvl2pPr marL="310987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2pPr>
      <a:lvl3pPr marL="621975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3pPr>
      <a:lvl4pPr marL="932962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4pPr>
      <a:lvl5pPr marL="1243950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5pPr>
      <a:lvl6pPr marL="1554937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6pPr>
      <a:lvl7pPr marL="1865925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7pPr>
      <a:lvl8pPr marL="2176912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8pPr>
      <a:lvl9pPr marL="2487900" algn="l" defTabSz="621975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H5Wa-WcGGxc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CsPQnBDxJY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hyperlink" Target="https://www.youtube.com/watch?v=xoVJKj8lcNQ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hyperlink" Target="https://www.libs.ch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loud-science.de/chatgpt-in-der-bildun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vsg-sspes.ch/fileadmin/user_upload/publikationen/Gymnasium_Helveticum/GH-PDF/GH_2023_02_d.pdf" TargetMode="External"/><Relationship Id="rId4" Type="http://schemas.openxmlformats.org/officeDocument/2006/relationships/hyperlink" Target="https://www.oecd.org/education/2030-project/teaching-and-learning/learning/learning-compass-2030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hohenheim.de/uploads/media/23-03-20_Whitepaper_ChatGPT.pdf" TargetMode="External"/><Relationship Id="rId7" Type="http://schemas.openxmlformats.org/officeDocument/2006/relationships/hyperlink" Target="https://ro.uow.edu.au/cgi/viewcontent.cgi?article=3299&amp;context=jutl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wits.ac.za/media/wits-university/learning-and-teaching/cltd/documents/ChatGPT-for-learning-and-teaching.pdf" TargetMode="External"/><Relationship Id="rId5" Type="http://schemas.openxmlformats.org/officeDocument/2006/relationships/hyperlink" Target="https://fernuni.ch/fileadmin/user_upload/public/UniDistance/Actualites/NEWS_digitalskills/Ressources_pedagogiques/ChatGPT/ChatGPT_Guidelines.pdf" TargetMode="External"/><Relationship Id="rId4" Type="http://schemas.openxmlformats.org/officeDocument/2006/relationships/hyperlink" Target="https://www.prolehre.tum.de/fileadmin/w00btq/www/Angebote_Broschueren_Handreichungen/prolehre-handreichung-chatgpt-v2.2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://www.ibb.unisg.ch/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siegfried.handschuh@unisg.ch" TargetMode="External"/><Relationship Id="rId5" Type="http://schemas.openxmlformats.org/officeDocument/2006/relationships/hyperlink" Target="http://www.ics.unisg.ch/" TargetMode="External"/><Relationship Id="rId4" Type="http://schemas.openxmlformats.org/officeDocument/2006/relationships/hyperlink" Target="mailto:sabine.seufert@unisg.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mSXX0nJ8VKA?feature=oembed" TargetMode="External"/><Relationship Id="rId4" Type="http://schemas.openxmlformats.org/officeDocument/2006/relationships/hyperlink" Target="https://www.youtube.com/watch?v=mSXX0nJ8VK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xoVJKj8lcNQ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0BCA-4F5F-4013-85EF-9B92FCD58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27" y="1956483"/>
            <a:ext cx="7958210" cy="1230533"/>
          </a:xfrm>
        </p:spPr>
        <p:txBody>
          <a:bodyPr/>
          <a:lstStyle/>
          <a:p>
            <a:pPr algn="l"/>
            <a:r>
              <a:rPr lang="de-DE" sz="3600" b="1"/>
              <a:t>Innovation in der Bildung – </a:t>
            </a:r>
            <a:r>
              <a:rPr lang="de-DE" sz="3600" b="1" err="1"/>
              <a:t>ChatGPT</a:t>
            </a:r>
            <a:r>
              <a:rPr lang="de-DE" sz="3600" b="1"/>
              <a:t> &amp; Co:</a:t>
            </a:r>
            <a:br>
              <a:rPr lang="de-DE" sz="3600" b="1"/>
            </a:br>
            <a:r>
              <a:rPr lang="de-DE" sz="2800"/>
              <a:t>Was muss sich ändern, damit das disruptive Potenzial von KI in der Schule Wirkung entfalten kann?</a:t>
            </a:r>
            <a:endParaRPr lang="de-CH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452BF-BC7E-4241-8028-121E88C1F2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027" y="3036628"/>
            <a:ext cx="5063336" cy="1443298"/>
          </a:xfrm>
        </p:spPr>
        <p:txBody>
          <a:bodyPr>
            <a:normAutofit/>
          </a:bodyPr>
          <a:lstStyle/>
          <a:p>
            <a:pPr algn="l"/>
            <a:endParaRPr lang="de-CH" sz="18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CH" sz="1900">
                <a:latin typeface="+mj-lt"/>
              </a:rPr>
              <a:t>30.05.2023</a:t>
            </a:r>
          </a:p>
          <a:p>
            <a:endParaRPr lang="de-CH">
              <a:latin typeface="+mj-lt"/>
            </a:endParaRPr>
          </a:p>
          <a:p>
            <a:r>
              <a:rPr lang="de-CH">
                <a:latin typeface="+mj-lt"/>
              </a:rPr>
              <a:t>Prof. Dr. Siegfried Handschuh</a:t>
            </a:r>
          </a:p>
          <a:p>
            <a:r>
              <a:rPr lang="de-CH">
                <a:latin typeface="+mj-lt"/>
              </a:rPr>
              <a:t>Prof. Dr. Sabine Seufert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2703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10</a:t>
            </a:fld>
            <a:endParaRPr lang="de-CH"/>
          </a:p>
        </p:txBody>
      </p:sp>
      <p:pic>
        <p:nvPicPr>
          <p:cNvPr id="2" name="Onlinemedien 1" title="Kundendialog">
            <a:hlinkClick r:id="" action="ppaction://media"/>
            <a:extLst>
              <a:ext uri="{FF2B5EF4-FFF2-40B4-BE49-F238E27FC236}">
                <a16:creationId xmlns:a16="http://schemas.microsoft.com/office/drawing/2014/main" id="{8D7F7DB1-ED48-24B5-AAB1-6304CF586F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9239" y="248238"/>
            <a:ext cx="7087761" cy="41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7B28B9F-E58E-B850-A239-F1E4C7EB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 2: Lehrerbildung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11</a:t>
            </a:fld>
            <a:endParaRPr lang="de-CH"/>
          </a:p>
        </p:txBody>
      </p:sp>
      <p:pic>
        <p:nvPicPr>
          <p:cNvPr id="6" name="Onlinemedien 5" title="Beispiel 2 Social Media">
            <a:hlinkClick r:id="" action="ppaction://media"/>
            <a:extLst>
              <a:ext uri="{FF2B5EF4-FFF2-40B4-BE49-F238E27FC236}">
                <a16:creationId xmlns:a16="http://schemas.microsoft.com/office/drawing/2014/main" id="{FA3CC3E6-E948-2987-D848-0327C64382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6569" y="766331"/>
            <a:ext cx="6390861" cy="36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12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Assistenzsysteme: </a:t>
            </a:r>
            <a:r>
              <a:rPr lang="de-CH" sz="2400">
                <a:latin typeface="+mj-lt"/>
                <a:ea typeface="Times New Roman" panose="02020603050405020304" pitchFamily="18" charset="0"/>
                <a:cs typeface="Times New Roman"/>
              </a:rPr>
              <a:t>Co Pilot "</a:t>
            </a:r>
            <a:r>
              <a:rPr lang="de-CH" sz="2400" err="1">
                <a:latin typeface="+mj-lt"/>
                <a:ea typeface="Times New Roman" panose="02020603050405020304" pitchFamily="18" charset="0"/>
                <a:cs typeface="Times New Roman"/>
              </a:rPr>
              <a:t>Scispace</a:t>
            </a:r>
            <a:r>
              <a:rPr lang="de-CH" sz="2400">
                <a:latin typeface="+mj-lt"/>
                <a:ea typeface="Times New Roman" panose="02020603050405020304" pitchFamily="18" charset="0"/>
                <a:cs typeface="Times New Roman"/>
              </a:rPr>
              <a:t>"</a:t>
            </a:r>
            <a:endParaRPr lang="de-CH" sz="2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9370E509-C40F-8A9B-44DE-4999FAA7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53" y="796727"/>
            <a:ext cx="8040564" cy="43433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A9FD3F-7AE6-E401-0ADA-ED66137B1774}"/>
              </a:ext>
            </a:extLst>
          </p:cNvPr>
          <p:cNvSpPr txBox="1"/>
          <p:nvPr/>
        </p:nvSpPr>
        <p:spPr>
          <a:xfrm>
            <a:off x="7486650" y="335573"/>
            <a:ext cx="1614854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https://typeset.io/</a:t>
            </a:r>
          </a:p>
        </p:txBody>
      </p:sp>
    </p:spTree>
    <p:extLst>
      <p:ext uri="{BB962C8B-B14F-4D97-AF65-F5344CB8AC3E}">
        <p14:creationId xmlns:p14="http://schemas.microsoft.com/office/powerpoint/2010/main" val="155689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13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Assistenzsysteme: Virtual AI Robot – Digitaler Coach</a:t>
            </a:r>
          </a:p>
        </p:txBody>
      </p:sp>
      <p:pic>
        <p:nvPicPr>
          <p:cNvPr id="4" name="Avatar_Stimmcheck_2 (4)">
            <a:hlinkClick r:id="" action="ppaction://media"/>
            <a:extLst>
              <a:ext uri="{FF2B5EF4-FFF2-40B4-BE49-F238E27FC236}">
                <a16:creationId xmlns:a16="http://schemas.microsoft.com/office/drawing/2014/main" id="{D64098C3-EF85-438B-AA80-63C410436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264" y="1124976"/>
            <a:ext cx="5504164" cy="30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9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14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Assistenzsysteme: </a:t>
            </a:r>
            <a:r>
              <a:rPr lang="de-CH" sz="2400">
                <a:latin typeface="+mj-lt"/>
                <a:ea typeface="Times New Roman" panose="02020603050405020304" pitchFamily="18" charset="0"/>
                <a:cs typeface="Times New Roman"/>
              </a:rPr>
              <a:t>Robotersteuerung mit Sprache</a:t>
            </a:r>
            <a:endParaRPr lang="de-CH" sz="2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_Sprachmodell">
            <a:hlinkClick r:id="" action="ppaction://media"/>
            <a:extLst>
              <a:ext uri="{FF2B5EF4-FFF2-40B4-BE49-F238E27FC236}">
                <a16:creationId xmlns:a16="http://schemas.microsoft.com/office/drawing/2014/main" id="{D48F45FC-F33E-870C-0438-A3A3EB842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034" y="1046669"/>
            <a:ext cx="5659911" cy="3183373"/>
          </a:xfrm>
          <a:prstGeom prst="rect">
            <a:avLst/>
          </a:prstGeom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E2CE00B-5761-BFAE-7690-7AB157C636A0}"/>
              </a:ext>
            </a:extLst>
          </p:cNvPr>
          <p:cNvSpPr txBox="1">
            <a:spLocks/>
          </p:cNvSpPr>
          <p:nvPr/>
        </p:nvSpPr>
        <p:spPr bwMode="auto">
          <a:xfrm>
            <a:off x="6542044" y="4203241"/>
            <a:ext cx="2026462" cy="17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defRPr sz="20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2425" indent="-171450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712788" indent="-169863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073150" indent="-180975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431925" indent="-179388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1889125" indent="-179388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346325" indent="-179388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2803525" indent="-179388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260725" indent="-179388" algn="l" defTabSz="1042988" rtl="0" eaLnBrk="1" fontAlgn="base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709440">
              <a:spcBef>
                <a:spcPts val="816"/>
              </a:spcBef>
            </a:pPr>
            <a:r>
              <a:rPr lang="de-CH" sz="816">
                <a:solidFill>
                  <a:srgbClr val="000000"/>
                </a:solidFill>
                <a:latin typeface="Arial"/>
              </a:rPr>
              <a:t>Quelle: https://palm-e.github.io</a:t>
            </a:r>
            <a:endParaRPr lang="de-CH" altLang="de-DE" sz="8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4034AC-6863-4194-B355-13F22111B7E9}"/>
              </a:ext>
            </a:extLst>
          </p:cNvPr>
          <p:cNvSpPr txBox="1"/>
          <p:nvPr/>
        </p:nvSpPr>
        <p:spPr>
          <a:xfrm>
            <a:off x="6582882" y="1525773"/>
            <a:ext cx="2032148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sz="1450" b="1">
                <a:latin typeface="Arial"/>
              </a:rPr>
              <a:t>Prototyp: </a:t>
            </a:r>
            <a:r>
              <a:rPr lang="de-CH" sz="1450" b="1" err="1">
                <a:latin typeface="Arial"/>
              </a:rPr>
              <a:t>PaLM</a:t>
            </a:r>
            <a:r>
              <a:rPr lang="de-CH" sz="1450" b="1">
                <a:latin typeface="Arial"/>
              </a:rPr>
              <a:t>-E</a:t>
            </a:r>
            <a:endParaRPr lang="de-DE">
              <a:latin typeface="Gill Sans Nova"/>
            </a:endParaRPr>
          </a:p>
          <a:p>
            <a:r>
              <a:rPr lang="de-CH" sz="1450" b="1">
                <a:latin typeface="Arial"/>
              </a:rPr>
              <a:t>(von Google) für Serviceroboter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0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15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11" y="196746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Generative KI wie </a:t>
            </a:r>
            <a:r>
              <a:rPr lang="de-CH" sz="240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9F1E6B3-E0F0-6C59-D8E3-CFDC436ACDCD}"/>
              </a:ext>
            </a:extLst>
          </p:cNvPr>
          <p:cNvGrpSpPr/>
          <p:nvPr/>
        </p:nvGrpSpPr>
        <p:grpSpPr>
          <a:xfrm>
            <a:off x="576507" y="1129273"/>
            <a:ext cx="1304259" cy="733645"/>
            <a:chOff x="2303722" y="3934047"/>
            <a:chExt cx="1304259" cy="733645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229E9B7A-9CE8-A393-180B-773FD721E05F}"/>
                </a:ext>
              </a:extLst>
            </p:cNvPr>
            <p:cNvSpPr/>
            <p:nvPr/>
          </p:nvSpPr>
          <p:spPr>
            <a:xfrm>
              <a:off x="2303722" y="3934047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Computer Vision</a:t>
              </a:r>
            </a:p>
          </p:txBody>
        </p:sp>
        <p:pic>
          <p:nvPicPr>
            <p:cNvPr id="7" name="Grafik 6" descr="Kamera mit einfarbiger Füllung">
              <a:extLst>
                <a:ext uri="{FF2B5EF4-FFF2-40B4-BE49-F238E27FC236}">
                  <a16:creationId xmlns:a16="http://schemas.microsoft.com/office/drawing/2014/main" id="{0F82FB55-8CE5-F27A-0B38-0C99569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43199" y="4003601"/>
              <a:ext cx="457200" cy="457200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E1244AF-EE86-8969-E75D-5FE881598801}"/>
              </a:ext>
            </a:extLst>
          </p:cNvPr>
          <p:cNvGrpSpPr/>
          <p:nvPr/>
        </p:nvGrpSpPr>
        <p:grpSpPr>
          <a:xfrm>
            <a:off x="299459" y="3033315"/>
            <a:ext cx="1304259" cy="733645"/>
            <a:chOff x="864185" y="1433569"/>
            <a:chExt cx="1304259" cy="733645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AB9E051-6423-77D3-8052-5F66BE2D0304}"/>
                </a:ext>
              </a:extLst>
            </p:cNvPr>
            <p:cNvSpPr/>
            <p:nvPr/>
          </p:nvSpPr>
          <p:spPr>
            <a:xfrm>
              <a:off x="864185" y="1433569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Musikgenerierung</a:t>
              </a:r>
            </a:p>
          </p:txBody>
        </p:sp>
        <p:pic>
          <p:nvPicPr>
            <p:cNvPr id="10" name="Grafik 9" descr="Musik mit einfarbiger Füllung">
              <a:extLst>
                <a:ext uri="{FF2B5EF4-FFF2-40B4-BE49-F238E27FC236}">
                  <a16:creationId xmlns:a16="http://schemas.microsoft.com/office/drawing/2014/main" id="{7E6B348F-121A-39B3-BE64-05B3464D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6575" y="1460593"/>
              <a:ext cx="457200" cy="457200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F5F2AA3-ADF1-6C1E-02BA-4417430401FC}"/>
              </a:ext>
            </a:extLst>
          </p:cNvPr>
          <p:cNvGrpSpPr/>
          <p:nvPr/>
        </p:nvGrpSpPr>
        <p:grpSpPr>
          <a:xfrm>
            <a:off x="2142433" y="1136830"/>
            <a:ext cx="1304259" cy="733645"/>
            <a:chOff x="3696587" y="4114801"/>
            <a:chExt cx="1304259" cy="733645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92C6AF3C-BEB1-50C3-BE6D-2D28758C6A1C}"/>
                </a:ext>
              </a:extLst>
            </p:cNvPr>
            <p:cNvSpPr/>
            <p:nvPr/>
          </p:nvSpPr>
          <p:spPr>
            <a:xfrm>
              <a:off x="3696587" y="4114801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Spracherkennung</a:t>
              </a:r>
            </a:p>
          </p:txBody>
        </p:sp>
        <p:pic>
          <p:nvPicPr>
            <p:cNvPr id="13" name="Grafik 12" descr="Radiomikrofon mit einfarbiger Füllung">
              <a:extLst>
                <a:ext uri="{FF2B5EF4-FFF2-40B4-BE49-F238E27FC236}">
                  <a16:creationId xmlns:a16="http://schemas.microsoft.com/office/drawing/2014/main" id="{80A5621C-8B36-5B40-D2DB-82B1A4AA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33665" y="4153601"/>
              <a:ext cx="457200" cy="4572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C73E0E3-D220-1013-0AE9-7F88F7E79936}"/>
              </a:ext>
            </a:extLst>
          </p:cNvPr>
          <p:cNvGrpSpPr/>
          <p:nvPr/>
        </p:nvGrpSpPr>
        <p:grpSpPr>
          <a:xfrm>
            <a:off x="2264102" y="2145912"/>
            <a:ext cx="1304259" cy="733645"/>
            <a:chOff x="-995916" y="2427768"/>
            <a:chExt cx="1304259" cy="733645"/>
          </a:xfrm>
        </p:grpSpPr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D245C586-9AD5-1F15-7D0C-C32204BD613D}"/>
                </a:ext>
              </a:extLst>
            </p:cNvPr>
            <p:cNvSpPr/>
            <p:nvPr/>
          </p:nvSpPr>
          <p:spPr>
            <a:xfrm>
              <a:off x="-995916" y="2427768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Sprachsynthese</a:t>
              </a:r>
            </a:p>
          </p:txBody>
        </p:sp>
        <p:pic>
          <p:nvPicPr>
            <p:cNvPr id="16" name="Grafik 15" descr="Sprache mit einfarbiger Füllung">
              <a:extLst>
                <a:ext uri="{FF2B5EF4-FFF2-40B4-BE49-F238E27FC236}">
                  <a16:creationId xmlns:a16="http://schemas.microsoft.com/office/drawing/2014/main" id="{B28FB710-5C29-8355-0FEC-F85184B75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43517" y="2446448"/>
              <a:ext cx="457200" cy="45720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C87419A-B454-6E9E-3859-A2B1279C869E}"/>
              </a:ext>
            </a:extLst>
          </p:cNvPr>
          <p:cNvGrpSpPr/>
          <p:nvPr/>
        </p:nvGrpSpPr>
        <p:grpSpPr>
          <a:xfrm>
            <a:off x="428547" y="2133176"/>
            <a:ext cx="1304259" cy="733645"/>
            <a:chOff x="-875413" y="1314893"/>
            <a:chExt cx="1304259" cy="733645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6020961F-1E86-5300-4C5E-1ABECCB1E0C9}"/>
                </a:ext>
              </a:extLst>
            </p:cNvPr>
            <p:cNvSpPr/>
            <p:nvPr/>
          </p:nvSpPr>
          <p:spPr>
            <a:xfrm>
              <a:off x="-875413" y="1314893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Bilderzeugung</a:t>
              </a:r>
            </a:p>
          </p:txBody>
        </p:sp>
        <p:pic>
          <p:nvPicPr>
            <p:cNvPr id="20" name="Grafik 19" descr="Bild mit einfarbiger Füllung">
              <a:extLst>
                <a:ext uri="{FF2B5EF4-FFF2-40B4-BE49-F238E27FC236}">
                  <a16:creationId xmlns:a16="http://schemas.microsoft.com/office/drawing/2014/main" id="{CCAC43FE-284D-6677-2FF3-3EE319CE7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457200" y="1327629"/>
              <a:ext cx="457200" cy="457200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278BB82-73B2-6962-15F0-E64259875E01}"/>
              </a:ext>
            </a:extLst>
          </p:cNvPr>
          <p:cNvGrpSpPr/>
          <p:nvPr/>
        </p:nvGrpSpPr>
        <p:grpSpPr>
          <a:xfrm>
            <a:off x="2016343" y="3070037"/>
            <a:ext cx="1304259" cy="733645"/>
            <a:chOff x="878959" y="574159"/>
            <a:chExt cx="1304259" cy="733645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2BE6734D-ED84-7E47-07E2-01973E645DA2}"/>
                </a:ext>
              </a:extLst>
            </p:cNvPr>
            <p:cNvSpPr/>
            <p:nvPr/>
          </p:nvSpPr>
          <p:spPr>
            <a:xfrm>
              <a:off x="878959" y="574159"/>
              <a:ext cx="1304259" cy="7336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CH" sz="1000">
                  <a:solidFill>
                    <a:schemeClr val="tx1"/>
                  </a:solidFill>
                </a:rPr>
                <a:t>Robotik</a:t>
              </a:r>
            </a:p>
          </p:txBody>
        </p:sp>
        <p:pic>
          <p:nvPicPr>
            <p:cNvPr id="23" name="Grafik 22" descr="Roboterhand mit einfarbiger Füllung">
              <a:extLst>
                <a:ext uri="{FF2B5EF4-FFF2-40B4-BE49-F238E27FC236}">
                  <a16:creationId xmlns:a16="http://schemas.microsoft.com/office/drawing/2014/main" id="{E36AB819-F252-8262-264B-7D2808063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44278" y="634114"/>
              <a:ext cx="457200" cy="457200"/>
            </a:xfrm>
            <a:prstGeom prst="rect">
              <a:avLst/>
            </a:prstGeom>
          </p:spPr>
        </p:pic>
      </p:grpSp>
      <p:sp>
        <p:nvSpPr>
          <p:cNvPr id="77" name="Rechteck 76">
            <a:extLst>
              <a:ext uri="{FF2B5EF4-FFF2-40B4-BE49-F238E27FC236}">
                <a16:creationId xmlns:a16="http://schemas.microsoft.com/office/drawing/2014/main" id="{A1F6AB7F-9879-A9A6-67A1-E492225D631F}"/>
              </a:ext>
            </a:extLst>
          </p:cNvPr>
          <p:cNvSpPr/>
          <p:nvPr/>
        </p:nvSpPr>
        <p:spPr>
          <a:xfrm>
            <a:off x="563527" y="656008"/>
            <a:ext cx="3057820" cy="294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</a:rPr>
              <a:t>Ehemals getrennte Gebiete…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D10D5A14-E9A3-BCAF-B695-2AB3B9BB5798}"/>
              </a:ext>
            </a:extLst>
          </p:cNvPr>
          <p:cNvSpPr txBox="1"/>
          <p:nvPr/>
        </p:nvSpPr>
        <p:spPr>
          <a:xfrm>
            <a:off x="1895697" y="4651851"/>
            <a:ext cx="47106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900"/>
              <a:t>In Anlehnung an: Center for Humane Technology. (2023, April 4). </a:t>
            </a:r>
            <a:r>
              <a:rPr lang="en-US" sz="900" i="1"/>
              <a:t>The A.I. Dilemma - March 9, 2023</a:t>
            </a:r>
            <a:r>
              <a:rPr lang="de-CH" sz="900"/>
              <a:t> [Video]. YouTube. </a:t>
            </a:r>
            <a:r>
              <a:rPr lang="de-CH" sz="900">
                <a:hlinkClick r:id="rId14"/>
              </a:rPr>
              <a:t>https://www.youtube.com/watch?v=xoVJKj8lcNQ</a:t>
            </a:r>
            <a:r>
              <a:rPr lang="de-CH" sz="900"/>
              <a:t> 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5ADB0C45-56CD-2C38-FC02-4C4C0B96CCAE}"/>
              </a:ext>
            </a:extLst>
          </p:cNvPr>
          <p:cNvSpPr txBox="1"/>
          <p:nvPr/>
        </p:nvSpPr>
        <p:spPr>
          <a:xfrm>
            <a:off x="3580357" y="2916210"/>
            <a:ext cx="530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400">
                <a:solidFill>
                  <a:schemeClr val="tx1"/>
                </a:solidFill>
              </a:rPr>
              <a:t>…</a:t>
            </a:r>
            <a:endParaRPr lang="de-CH" sz="2400"/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1129D09E-7501-A984-F76D-B6CE0B79066A}"/>
              </a:ext>
            </a:extLst>
          </p:cNvPr>
          <p:cNvGrpSpPr/>
          <p:nvPr/>
        </p:nvGrpSpPr>
        <p:grpSpPr>
          <a:xfrm>
            <a:off x="1161197" y="574989"/>
            <a:ext cx="7652247" cy="3906693"/>
            <a:chOff x="1161197" y="574989"/>
            <a:chExt cx="7652247" cy="3906693"/>
          </a:xfrm>
        </p:grpSpPr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E41F62A2-4223-ED48-EE49-20F1396AD94B}"/>
                </a:ext>
              </a:extLst>
            </p:cNvPr>
            <p:cNvSpPr/>
            <p:nvPr/>
          </p:nvSpPr>
          <p:spPr>
            <a:xfrm>
              <a:off x="3929091" y="1769415"/>
              <a:ext cx="999460" cy="52453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D910BE3-C294-9D47-D36D-CAC6037974C5}"/>
                </a:ext>
              </a:extLst>
            </p:cNvPr>
            <p:cNvGrpSpPr/>
            <p:nvPr/>
          </p:nvGrpSpPr>
          <p:grpSpPr>
            <a:xfrm>
              <a:off x="5126304" y="920833"/>
              <a:ext cx="3565451" cy="3125972"/>
              <a:chOff x="4983125" y="1240465"/>
              <a:chExt cx="3565451" cy="3125972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364A4B7F-74D7-08C1-C8E3-915CC4632655}"/>
                  </a:ext>
                </a:extLst>
              </p:cNvPr>
              <p:cNvGrpSpPr/>
              <p:nvPr/>
            </p:nvGrpSpPr>
            <p:grpSpPr>
              <a:xfrm>
                <a:off x="4983125" y="1240465"/>
                <a:ext cx="3565451" cy="3125972"/>
                <a:chOff x="4954772" y="1219200"/>
                <a:chExt cx="3565451" cy="3125972"/>
              </a:xfrm>
            </p:grpSpPr>
            <p:pic>
              <p:nvPicPr>
                <p:cNvPr id="52" name="Grafik 51" descr="Tabelle Silhouette">
                  <a:extLst>
                    <a:ext uri="{FF2B5EF4-FFF2-40B4-BE49-F238E27FC236}">
                      <a16:creationId xmlns:a16="http://schemas.microsoft.com/office/drawing/2014/main" id="{9BB39D35-6589-26A2-9CB7-53E5E3FCB4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5580" y="1538175"/>
                  <a:ext cx="349545" cy="349545"/>
                </a:xfrm>
                <a:prstGeom prst="rect">
                  <a:avLst/>
                </a:prstGeom>
              </p:spPr>
            </p:pic>
            <p:sp>
              <p:nvSpPr>
                <p:cNvPr id="53" name="Rechteck: abgerundete Ecken 52">
                  <a:extLst>
                    <a:ext uri="{FF2B5EF4-FFF2-40B4-BE49-F238E27FC236}">
                      <a16:creationId xmlns:a16="http://schemas.microsoft.com/office/drawing/2014/main" id="{083E55CE-2F52-22FF-C469-AB0AABBC3404}"/>
                    </a:ext>
                  </a:extLst>
                </p:cNvPr>
                <p:cNvSpPr/>
                <p:nvPr/>
              </p:nvSpPr>
              <p:spPr>
                <a:xfrm>
                  <a:off x="4954772" y="1219200"/>
                  <a:ext cx="3565451" cy="312597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4781DA5D-3769-67E8-5C00-43B1F25CA999}"/>
                    </a:ext>
                  </a:extLst>
                </p:cNvPr>
                <p:cNvSpPr txBox="1"/>
                <p:nvPr/>
              </p:nvSpPr>
              <p:spPr>
                <a:xfrm>
                  <a:off x="5323367" y="1373660"/>
                  <a:ext cx="524542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fMRI</a:t>
                  </a:r>
                </a:p>
              </p:txBody>
            </p:sp>
            <p:sp>
              <p:nvSpPr>
                <p:cNvPr id="55" name="Textfeld 54">
                  <a:extLst>
                    <a:ext uri="{FF2B5EF4-FFF2-40B4-BE49-F238E27FC236}">
                      <a16:creationId xmlns:a16="http://schemas.microsoft.com/office/drawing/2014/main" id="{3DBBC004-0B6C-1192-4A57-1D0EC985D2B6}"/>
                    </a:ext>
                  </a:extLst>
                </p:cNvPr>
                <p:cNvSpPr txBox="1"/>
                <p:nvPr/>
              </p:nvSpPr>
              <p:spPr>
                <a:xfrm>
                  <a:off x="6276753" y="1504796"/>
                  <a:ext cx="56352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DNA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7F8DDF67-1529-30A5-FEDC-2F26EDE93917}"/>
                    </a:ext>
                  </a:extLst>
                </p:cNvPr>
                <p:cNvSpPr txBox="1"/>
                <p:nvPr/>
              </p:nvSpPr>
              <p:spPr>
                <a:xfrm>
                  <a:off x="5415513" y="2146292"/>
                  <a:ext cx="1803991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Biometrische Daten</a:t>
                  </a:r>
                </a:p>
              </p:txBody>
            </p:sp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FF5BC2B3-D087-A075-4183-6AEA5061FF42}"/>
                    </a:ext>
                  </a:extLst>
                </p:cNvPr>
                <p:cNvSpPr txBox="1"/>
                <p:nvPr/>
              </p:nvSpPr>
              <p:spPr>
                <a:xfrm>
                  <a:off x="5050465" y="2915380"/>
                  <a:ext cx="60605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Code</a:t>
                  </a:r>
                </a:p>
              </p:txBody>
            </p:sp>
            <p:sp>
              <p:nvSpPr>
                <p:cNvPr id="58" name="Textfeld 57">
                  <a:extLst>
                    <a:ext uri="{FF2B5EF4-FFF2-40B4-BE49-F238E27FC236}">
                      <a16:creationId xmlns:a16="http://schemas.microsoft.com/office/drawing/2014/main" id="{2849AE4E-DF22-FA56-5017-CD0A700DE074}"/>
                    </a:ext>
                  </a:extLst>
                </p:cNvPr>
                <p:cNvSpPr txBox="1"/>
                <p:nvPr/>
              </p:nvSpPr>
              <p:spPr>
                <a:xfrm>
                  <a:off x="5773478" y="2805810"/>
                  <a:ext cx="178272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Text aus dem Internet</a:t>
                  </a:r>
                </a:p>
              </p:txBody>
            </p:sp>
            <p:sp>
              <p:nvSpPr>
                <p:cNvPr id="59" name="Textfeld 58">
                  <a:extLst>
                    <a:ext uri="{FF2B5EF4-FFF2-40B4-BE49-F238E27FC236}">
                      <a16:creationId xmlns:a16="http://schemas.microsoft.com/office/drawing/2014/main" id="{FA0C07C1-71D9-9935-4F3E-F81C2E26E912}"/>
                    </a:ext>
                  </a:extLst>
                </p:cNvPr>
                <p:cNvSpPr txBox="1"/>
                <p:nvPr/>
              </p:nvSpPr>
              <p:spPr>
                <a:xfrm>
                  <a:off x="7145078" y="2171403"/>
                  <a:ext cx="744279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Robotik</a:t>
                  </a:r>
                </a:p>
              </p:txBody>
            </p:sp>
            <p:sp>
              <p:nvSpPr>
                <p:cNvPr id="60" name="Textfeld 59">
                  <a:extLst>
                    <a:ext uri="{FF2B5EF4-FFF2-40B4-BE49-F238E27FC236}">
                      <a16:creationId xmlns:a16="http://schemas.microsoft.com/office/drawing/2014/main" id="{A57B5A8D-64C7-EA31-FF68-9FC96B10323F}"/>
                    </a:ext>
                  </a:extLst>
                </p:cNvPr>
                <p:cNvSpPr txBox="1"/>
                <p:nvPr/>
              </p:nvSpPr>
              <p:spPr>
                <a:xfrm>
                  <a:off x="5256028" y="3748564"/>
                  <a:ext cx="684027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Musik</a:t>
                  </a:r>
                </a:p>
              </p:txBody>
            </p:sp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C60C7798-E7AD-4397-EFD9-2749B9C147C7}"/>
                    </a:ext>
                  </a:extLst>
                </p:cNvPr>
                <p:cNvSpPr txBox="1"/>
                <p:nvPr/>
              </p:nvSpPr>
              <p:spPr>
                <a:xfrm>
                  <a:off x="7577469" y="1398769"/>
                  <a:ext cx="684027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Videos</a:t>
                  </a:r>
                </a:p>
              </p:txBody>
            </p:sp>
            <p:sp>
              <p:nvSpPr>
                <p:cNvPr id="62" name="Textfeld 61">
                  <a:extLst>
                    <a:ext uri="{FF2B5EF4-FFF2-40B4-BE49-F238E27FC236}">
                      <a16:creationId xmlns:a16="http://schemas.microsoft.com/office/drawing/2014/main" id="{ED2C90E0-79C7-B635-4FDE-7069B6351897}"/>
                    </a:ext>
                  </a:extLst>
                </p:cNvPr>
                <p:cNvSpPr txBox="1"/>
                <p:nvPr/>
              </p:nvSpPr>
              <p:spPr>
                <a:xfrm>
                  <a:off x="7616456" y="2968842"/>
                  <a:ext cx="684027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Bilder</a:t>
                  </a:r>
                </a:p>
              </p:txBody>
            </p:sp>
            <p:sp>
              <p:nvSpPr>
                <p:cNvPr id="63" name="Textfeld 62">
                  <a:extLst>
                    <a:ext uri="{FF2B5EF4-FFF2-40B4-BE49-F238E27FC236}">
                      <a16:creationId xmlns:a16="http://schemas.microsoft.com/office/drawing/2014/main" id="{F8697E0A-42D2-0D1F-F8EB-CF62D3C96907}"/>
                    </a:ext>
                  </a:extLst>
                </p:cNvPr>
                <p:cNvSpPr txBox="1"/>
                <p:nvPr/>
              </p:nvSpPr>
              <p:spPr>
                <a:xfrm>
                  <a:off x="6393709" y="3716667"/>
                  <a:ext cx="684027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Ton</a:t>
                  </a:r>
                </a:p>
              </p:txBody>
            </p:sp>
            <p:sp>
              <p:nvSpPr>
                <p:cNvPr id="64" name="Textfeld 63">
                  <a:extLst>
                    <a:ext uri="{FF2B5EF4-FFF2-40B4-BE49-F238E27FC236}">
                      <a16:creationId xmlns:a16="http://schemas.microsoft.com/office/drawing/2014/main" id="{4D5CB8B3-8519-0B6B-82BF-5AF1E44714CF}"/>
                    </a:ext>
                  </a:extLst>
                </p:cNvPr>
                <p:cNvSpPr txBox="1"/>
                <p:nvPr/>
              </p:nvSpPr>
              <p:spPr>
                <a:xfrm>
                  <a:off x="7237226" y="3752109"/>
                  <a:ext cx="1098699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1000"/>
                    <a:t>Aktienmarkt</a:t>
                  </a:r>
                </a:p>
              </p:txBody>
            </p:sp>
            <p:pic>
              <p:nvPicPr>
                <p:cNvPr id="65" name="Grafik 64" descr="Tabelle Silhouette">
                  <a:extLst>
                    <a:ext uri="{FF2B5EF4-FFF2-40B4-BE49-F238E27FC236}">
                      <a16:creationId xmlns:a16="http://schemas.microsoft.com/office/drawing/2014/main" id="{C701C1D3-A5CC-DFA3-CE6F-A7913BE0E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8966" y="1683487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66" name="Grafik 65" descr="Tabelle Silhouette">
                  <a:extLst>
                    <a:ext uri="{FF2B5EF4-FFF2-40B4-BE49-F238E27FC236}">
                      <a16:creationId xmlns:a16="http://schemas.microsoft.com/office/drawing/2014/main" id="{6368B6FA-3513-4B3E-8B82-156FE10E63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2845" y="1619691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67" name="Grafik 66" descr="Tabelle Silhouette">
                  <a:extLst>
                    <a:ext uri="{FF2B5EF4-FFF2-40B4-BE49-F238E27FC236}">
                      <a16:creationId xmlns:a16="http://schemas.microsoft.com/office/drawing/2014/main" id="{DF816F6F-9514-3DB7-1B02-9F7C1C00E5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6453" y="2363971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68" name="Grafik 67" descr="Tabelle Silhouette">
                  <a:extLst>
                    <a:ext uri="{FF2B5EF4-FFF2-40B4-BE49-F238E27FC236}">
                      <a16:creationId xmlns:a16="http://schemas.microsoft.com/office/drawing/2014/main" id="{A99C07CC-4976-BCFB-85C6-FF6D4B17A4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6555" y="2994834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69" name="Grafik 68" descr="Tabelle Silhouette">
                  <a:extLst>
                    <a:ext uri="{FF2B5EF4-FFF2-40B4-BE49-F238E27FC236}">
                      <a16:creationId xmlns:a16="http://schemas.microsoft.com/office/drawing/2014/main" id="{AF6513EF-C761-5AEF-8357-2F3C9E3D2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2297" y="3101162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70" name="Grafik 69" descr="Tabelle Silhouette">
                  <a:extLst>
                    <a:ext uri="{FF2B5EF4-FFF2-40B4-BE49-F238E27FC236}">
                      <a16:creationId xmlns:a16="http://schemas.microsoft.com/office/drawing/2014/main" id="{ADF9E43F-9496-E199-3390-7801D9612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7161" y="2349795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71" name="Grafik 70" descr="Tabelle Silhouette">
                  <a:extLst>
                    <a:ext uri="{FF2B5EF4-FFF2-40B4-BE49-F238E27FC236}">
                      <a16:creationId xmlns:a16="http://schemas.microsoft.com/office/drawing/2014/main" id="{F63264F9-5D78-DFC9-C4ED-F81DC7C11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31200" y="3164955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72" name="Grafik 71" descr="Tabelle Silhouette">
                  <a:extLst>
                    <a:ext uri="{FF2B5EF4-FFF2-40B4-BE49-F238E27FC236}">
                      <a16:creationId xmlns:a16="http://schemas.microsoft.com/office/drawing/2014/main" id="{09DCF1AA-B06A-DD4E-31FB-93C3B49F5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56594" y="3965943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73" name="Grafik 72" descr="Tabelle Silhouette">
                  <a:extLst>
                    <a:ext uri="{FF2B5EF4-FFF2-40B4-BE49-F238E27FC236}">
                      <a16:creationId xmlns:a16="http://schemas.microsoft.com/office/drawing/2014/main" id="{37F23B9C-9B0A-4B5F-205F-1A3BC44CD3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379" y="3909236"/>
                  <a:ext cx="349545" cy="349545"/>
                </a:xfrm>
                <a:prstGeom prst="rect">
                  <a:avLst/>
                </a:prstGeom>
              </p:spPr>
            </p:pic>
            <p:pic>
              <p:nvPicPr>
                <p:cNvPr id="74" name="Grafik 73" descr="Tabelle Silhouette">
                  <a:extLst>
                    <a:ext uri="{FF2B5EF4-FFF2-40B4-BE49-F238E27FC236}">
                      <a16:creationId xmlns:a16="http://schemas.microsoft.com/office/drawing/2014/main" id="{95897003-B351-B50B-13FA-68CBFDFBF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1077" y="3937590"/>
                  <a:ext cx="349545" cy="349545"/>
                </a:xfrm>
                <a:prstGeom prst="rect">
                  <a:avLst/>
                </a:prstGeom>
              </p:spPr>
            </p:pic>
          </p:grp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8EFFE2C5-31A9-1189-FD9B-E22E9E16AE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6269" y="1881963"/>
                <a:ext cx="152401" cy="301256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FD851293-0AAB-B4FD-913A-23F3BC296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5376" y="1729563"/>
                <a:ext cx="467833" cy="134679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1FB90180-D7AD-00E8-76B9-78902D1FFD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7116" y="1736651"/>
                <a:ext cx="818707" cy="109870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016E02F7-EE40-1599-EA4E-1AA445E1A8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6502" y="2006009"/>
                <a:ext cx="205563" cy="212651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7D7981F3-32DE-FC37-2F84-684F9A9A3B68}"/>
                  </a:ext>
                </a:extLst>
              </p:cNvPr>
              <p:cNvCxnSpPr>
                <a:cxnSpLocks/>
                <a:endCxn id="57" idx="0"/>
              </p:cNvCxnSpPr>
              <p:nvPr/>
            </p:nvCxnSpPr>
            <p:spPr>
              <a:xfrm flipH="1">
                <a:off x="5381847" y="1928037"/>
                <a:ext cx="76200" cy="1008608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45B9C001-175B-EC11-6FD0-1F367F045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673" y="1981201"/>
                <a:ext cx="485555" cy="230371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mit Pfeil 34">
                <a:extLst>
                  <a:ext uri="{FF2B5EF4-FFF2-40B4-BE49-F238E27FC236}">
                    <a16:creationId xmlns:a16="http://schemas.microsoft.com/office/drawing/2014/main" id="{1CEB0007-1445-AC3A-CD3B-92706F6433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28613" y="1935126"/>
                <a:ext cx="226829" cy="311888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mit Pfeil 35">
                <a:extLst>
                  <a:ext uri="{FF2B5EF4-FFF2-40B4-BE49-F238E27FC236}">
                    <a16:creationId xmlns:a16="http://schemas.microsoft.com/office/drawing/2014/main" id="{250BA9B5-FC3C-3DE7-F6B3-958483F91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5627" y="4065181"/>
                <a:ext cx="471378" cy="0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92D2C048-FED2-82A8-582A-64311DD89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604" y="4089990"/>
                <a:ext cx="471378" cy="0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A5E63F31-6091-DF4F-33D6-4E2D3F49D031}"/>
                  </a:ext>
                </a:extLst>
              </p:cNvPr>
              <p:cNvCxnSpPr>
                <a:cxnSpLocks/>
                <a:stCxn id="69" idx="2"/>
              </p:cNvCxnSpPr>
              <p:nvPr/>
            </p:nvCxnSpPr>
            <p:spPr>
              <a:xfrm>
                <a:off x="5375423" y="3471972"/>
                <a:ext cx="40093" cy="299042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mit Pfeil 38">
                <a:extLst>
                  <a:ext uri="{FF2B5EF4-FFF2-40B4-BE49-F238E27FC236}">
                    <a16:creationId xmlns:a16="http://schemas.microsoft.com/office/drawing/2014/main" id="{49AFE7E2-7B98-8582-E5C1-EB60B74AA244}"/>
                  </a:ext>
                </a:extLst>
              </p:cNvPr>
              <p:cNvCxnSpPr>
                <a:cxnSpLocks/>
                <a:stCxn id="68" idx="2"/>
              </p:cNvCxnSpPr>
              <p:nvPr/>
            </p:nvCxnSpPr>
            <p:spPr>
              <a:xfrm flipH="1">
                <a:off x="6652437" y="3365644"/>
                <a:ext cx="27244" cy="423091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8E69E2F7-D5D2-A556-C23C-F2A74C1DC7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2307" y="2551814"/>
                <a:ext cx="482009" cy="340242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40">
                <a:extLst>
                  <a:ext uri="{FF2B5EF4-FFF2-40B4-BE49-F238E27FC236}">
                    <a16:creationId xmlns:a16="http://schemas.microsoft.com/office/drawing/2014/main" id="{8CEECDE5-CFCB-3BE0-C220-36E71F9502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01293" y="3260651"/>
                <a:ext cx="769088" cy="535173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mit Pfeil 41">
                <a:extLst>
                  <a:ext uri="{FF2B5EF4-FFF2-40B4-BE49-F238E27FC236}">
                    <a16:creationId xmlns:a16="http://schemas.microsoft.com/office/drawing/2014/main" id="{5055B383-5467-7A03-DAEF-346EA34E7D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4874" y="3235842"/>
                <a:ext cx="769088" cy="535173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B3BB979B-0C41-F1D1-BEDF-0056488FE0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32428" y="3196856"/>
                <a:ext cx="460744" cy="574158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>
                <a:extLst>
                  <a:ext uri="{FF2B5EF4-FFF2-40B4-BE49-F238E27FC236}">
                    <a16:creationId xmlns:a16="http://schemas.microsoft.com/office/drawing/2014/main" id="{720D7CFF-5484-21ED-C57B-DC4D7E10A1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75004" y="3278372"/>
                <a:ext cx="783266" cy="549349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99E18A0C-B33F-4C06-8DF3-9D2DCF56695C}"/>
                  </a:ext>
                </a:extLst>
              </p:cNvPr>
              <p:cNvCxnSpPr>
                <a:cxnSpLocks/>
                <a:endCxn id="58" idx="1"/>
              </p:cNvCxnSpPr>
              <p:nvPr/>
            </p:nvCxnSpPr>
            <p:spPr>
              <a:xfrm flipV="1">
                <a:off x="5550194" y="2950186"/>
                <a:ext cx="251637" cy="62372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>
                <a:extLst>
                  <a:ext uri="{FF2B5EF4-FFF2-40B4-BE49-F238E27FC236}">
                    <a16:creationId xmlns:a16="http://schemas.microsoft.com/office/drawing/2014/main" id="{CA4D97CF-2F6E-EB21-C58B-37F48D56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2167" y="2955850"/>
                <a:ext cx="494414" cy="90964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mit Pfeil 46">
                <a:extLst>
                  <a:ext uri="{FF2B5EF4-FFF2-40B4-BE49-F238E27FC236}">
                    <a16:creationId xmlns:a16="http://schemas.microsoft.com/office/drawing/2014/main" id="{D710ABAB-179B-1B3F-6CA1-4E7D9BAFA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0176" y="2594344"/>
                <a:ext cx="382773" cy="226828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EE510671-6E2C-E5DF-B3F4-D2C0872B66D4}"/>
                  </a:ext>
                </a:extLst>
              </p:cNvPr>
              <p:cNvCxnSpPr>
                <a:cxnSpLocks/>
                <a:stCxn id="66" idx="2"/>
              </p:cNvCxnSpPr>
              <p:nvPr/>
            </p:nvCxnSpPr>
            <p:spPr>
              <a:xfrm>
                <a:off x="7905971" y="1990501"/>
                <a:ext cx="130471" cy="970953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C2D41F3D-9C57-A199-5EB2-7F4EE7594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177" y="2672316"/>
                <a:ext cx="265814" cy="237461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D2674E2B-29DF-D893-6471-B4E1391C1064}"/>
                  </a:ext>
                </a:extLst>
              </p:cNvPr>
              <p:cNvCxnSpPr>
                <a:cxnSpLocks/>
                <a:endCxn id="64" idx="0"/>
              </p:cNvCxnSpPr>
              <p:nvPr/>
            </p:nvCxnSpPr>
            <p:spPr>
              <a:xfrm flipH="1">
                <a:off x="7814929" y="3496781"/>
                <a:ext cx="144205" cy="276593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C88506D7-6426-BCF5-81E5-CE93365514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61589" y="2651051"/>
                <a:ext cx="237462" cy="287079"/>
              </a:xfrm>
              <a:prstGeom prst="straightConnector1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014D447B-F17C-77A5-37EC-4AAA957C19A0}"/>
                </a:ext>
              </a:extLst>
            </p:cNvPr>
            <p:cNvSpPr/>
            <p:nvPr/>
          </p:nvSpPr>
          <p:spPr>
            <a:xfrm>
              <a:off x="5525026" y="574989"/>
              <a:ext cx="2799907" cy="2941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>
                  <a:solidFill>
                    <a:schemeClr val="tx1"/>
                  </a:solidFill>
                </a:rPr>
                <a:t>… verschmelzen zu einem.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E4C79B3-69DA-FACB-5E01-4E708B15147D}"/>
                </a:ext>
              </a:extLst>
            </p:cNvPr>
            <p:cNvSpPr txBox="1"/>
            <p:nvPr/>
          </p:nvSpPr>
          <p:spPr>
            <a:xfrm>
              <a:off x="1161197" y="3973851"/>
              <a:ext cx="320934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/>
                <a:t>«Total </a:t>
              </a:r>
              <a:r>
                <a:rPr lang="de-CH" err="1"/>
                <a:t>decoding</a:t>
              </a:r>
              <a:r>
                <a:rPr lang="de-CH"/>
                <a:t> and </a:t>
              </a:r>
              <a:r>
                <a:rPr lang="de-CH" err="1"/>
                <a:t>synthesizing</a:t>
              </a:r>
              <a:r>
                <a:rPr lang="de-CH"/>
                <a:t> </a:t>
              </a:r>
              <a:r>
                <a:rPr lang="de-CH" err="1"/>
                <a:t>of</a:t>
              </a:r>
              <a:r>
                <a:rPr lang="de-CH"/>
                <a:t> </a:t>
              </a:r>
              <a:r>
                <a:rPr lang="de-CH" err="1"/>
                <a:t>reality</a:t>
              </a:r>
              <a:r>
                <a:rPr lang="de-CH"/>
                <a:t>»</a:t>
              </a:r>
            </a:p>
            <a:p>
              <a:r>
                <a:rPr lang="de-CH"/>
                <a:t>«</a:t>
              </a:r>
              <a:r>
                <a:rPr lang="de-CH" err="1"/>
                <a:t>You</a:t>
              </a:r>
              <a:r>
                <a:rPr lang="de-CH"/>
                <a:t> </a:t>
              </a:r>
              <a:r>
                <a:rPr lang="de-CH" err="1"/>
                <a:t>can</a:t>
              </a:r>
              <a:r>
                <a:rPr lang="de-CH"/>
                <a:t> </a:t>
              </a:r>
              <a:r>
                <a:rPr lang="de-CH" err="1"/>
                <a:t>treat</a:t>
              </a:r>
              <a:r>
                <a:rPr lang="de-CH"/>
                <a:t> </a:t>
              </a:r>
              <a:r>
                <a:rPr lang="de-CH" err="1"/>
                <a:t>everything</a:t>
              </a:r>
              <a:r>
                <a:rPr lang="de-CH"/>
                <a:t> </a:t>
              </a:r>
              <a:r>
                <a:rPr lang="de-CH" err="1"/>
                <a:t>as</a:t>
              </a:r>
              <a:r>
                <a:rPr lang="de-CH"/>
                <a:t> </a:t>
              </a:r>
              <a:r>
                <a:rPr lang="de-CH" err="1"/>
                <a:t>language</a:t>
              </a:r>
              <a:r>
                <a:rPr lang="de-CH"/>
                <a:t>»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86D87CD8-8B05-B561-717A-0E834CA5CA1F}"/>
                </a:ext>
              </a:extLst>
            </p:cNvPr>
            <p:cNvSpPr txBox="1"/>
            <p:nvPr/>
          </p:nvSpPr>
          <p:spPr>
            <a:xfrm>
              <a:off x="4777787" y="4085788"/>
              <a:ext cx="40356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/>
                <a:t>Generative Large Language Multi-Modal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08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196422" y="1700673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276350"/>
            <a:ext cx="5000404" cy="924847"/>
          </a:xfr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Beispiele von </a:t>
            </a:r>
            <a:r>
              <a:rPr lang="de-CH" sz="7200" err="1">
                <a:latin typeface="+mj-lt"/>
                <a:cs typeface="Arial"/>
              </a:rPr>
              <a:t>ChatGPT</a:t>
            </a:r>
            <a:r>
              <a:rPr lang="de-CH" sz="7200">
                <a:latin typeface="+mj-lt"/>
                <a:cs typeface="Arial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Augmentation: Mensch-Maschine?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Kompetenzen: «</a:t>
            </a:r>
            <a:r>
              <a:rPr lang="de-CH" sz="7200" err="1">
                <a:latin typeface="+mj-lt"/>
                <a:cs typeface="Arial"/>
              </a:rPr>
              <a:t>Prompting</a:t>
            </a:r>
            <a:r>
              <a:rPr lang="de-CH" sz="7200">
                <a:latin typeface="+mj-lt"/>
                <a:cs typeface="Arial"/>
              </a:rPr>
              <a:t> Skills»?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 panose="020B0604020202020204" pitchFamily="34" charset="0"/>
              </a:rPr>
              <a:t>Ausblick &amp; Ihre Fragen?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63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17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09494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Augmentation: Zusammenarbeit Mensch-Maschine</a:t>
            </a:r>
            <a:endParaRPr lang="de-CH" sz="2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F958DDAD-F638-484C-A323-F99A86D1B780}"/>
              </a:ext>
            </a:extLst>
          </p:cNvPr>
          <p:cNvGrpSpPr/>
          <p:nvPr/>
        </p:nvGrpSpPr>
        <p:grpSpPr>
          <a:xfrm>
            <a:off x="358775" y="899477"/>
            <a:ext cx="3795667" cy="4029759"/>
            <a:chOff x="1805033" y="1268760"/>
            <a:chExt cx="4208715" cy="4344103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DC9CAA92-F7F3-4E22-9F2E-642A5BEFA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33" y="1268760"/>
              <a:ext cx="4208715" cy="2762529"/>
            </a:xfrm>
            <a:prstGeom prst="rect">
              <a:avLst/>
            </a:prstGeom>
          </p:spPr>
        </p:pic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3960E4E4-72DD-4455-B466-E1F40CE553C8}"/>
                </a:ext>
              </a:extLst>
            </p:cNvPr>
            <p:cNvSpPr/>
            <p:nvPr/>
          </p:nvSpPr>
          <p:spPr>
            <a:xfrm>
              <a:off x="1805033" y="4135535"/>
              <a:ext cx="361545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b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Substitution</a:t>
              </a:r>
            </a:p>
            <a:p>
              <a:r>
                <a:rPr lang="de-CH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Mensch wird durch intelligente Maschinen ersetzt</a:t>
              </a:r>
            </a:p>
            <a:p>
              <a:endParaRPr lang="de-CH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de-CH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«Nullsummenspiel»</a:t>
              </a:r>
              <a:endParaRPr lang="de-CH">
                <a:latin typeface="+mj-lt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3F8F342-5441-4B6B-AA13-324CFB0B31DC}"/>
              </a:ext>
            </a:extLst>
          </p:cNvPr>
          <p:cNvGrpSpPr/>
          <p:nvPr/>
        </p:nvGrpSpPr>
        <p:grpSpPr>
          <a:xfrm>
            <a:off x="4702929" y="899477"/>
            <a:ext cx="3974920" cy="3660377"/>
            <a:chOff x="4876928" y="919156"/>
            <a:chExt cx="3974920" cy="3660377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B10CAC10-F5C2-414F-934D-F55EAB68F7CE}"/>
                </a:ext>
              </a:extLst>
            </p:cNvPr>
            <p:cNvGrpSpPr/>
            <p:nvPr/>
          </p:nvGrpSpPr>
          <p:grpSpPr>
            <a:xfrm>
              <a:off x="4876928" y="2937523"/>
              <a:ext cx="3974920" cy="1642010"/>
              <a:chOff x="6536052" y="3622870"/>
              <a:chExt cx="3974920" cy="2630291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E50F8558-DF91-4EA8-9E2E-DCA8C92E12B3}"/>
                  </a:ext>
                </a:extLst>
              </p:cNvPr>
              <p:cNvSpPr/>
              <p:nvPr/>
            </p:nvSpPr>
            <p:spPr>
              <a:xfrm>
                <a:off x="6536052" y="3622870"/>
                <a:ext cx="3645000" cy="346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CH" sz="1200">
                    <a:ea typeface="Times New Roman" panose="02020603050405020304" pitchFamily="18" charset="0"/>
                    <a:hlinkClick r:id="rId4"/>
                  </a:rPr>
                  <a:t>https://www.ibb.ch/</a:t>
                </a:r>
                <a:r>
                  <a:rPr lang="de-CH" sz="1200">
                    <a:ea typeface="Times New Roman" panose="02020603050405020304" pitchFamily="18" charset="0"/>
                  </a:rPr>
                  <a:t> (</a:t>
                </a:r>
                <a:r>
                  <a:rPr lang="de-CH" sz="1200" err="1">
                    <a:ea typeface="Times New Roman" panose="02020603050405020304" pitchFamily="18" charset="0"/>
                  </a:rPr>
                  <a:t>Social</a:t>
                </a:r>
                <a:r>
                  <a:rPr lang="de-CH" sz="1200">
                    <a:ea typeface="Times New Roman" panose="02020603050405020304" pitchFamily="18" charset="0"/>
                  </a:rPr>
                  <a:t> Robot Lexi)</a:t>
                </a:r>
                <a:endParaRPr lang="de-CH" sz="1200"/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819579B4-6A5E-475D-9BC9-193C1B9F9F9D}"/>
                  </a:ext>
                </a:extLst>
              </p:cNvPr>
              <p:cNvSpPr/>
              <p:nvPr/>
            </p:nvSpPr>
            <p:spPr>
              <a:xfrm>
                <a:off x="6550972" y="4108530"/>
                <a:ext cx="3960000" cy="2144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CH" b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Augmentation</a:t>
                </a:r>
              </a:p>
              <a:p>
                <a:r>
                  <a:rPr lang="de-CH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Erweiterung der Möglichkeiten </a:t>
                </a:r>
                <a:br>
                  <a:rPr lang="de-CH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de-CH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«Positivsummenspiel»</a:t>
                </a:r>
              </a:p>
              <a:p>
                <a:r>
                  <a:rPr lang="de-CH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Gelungene Partnerschaft von Mensch und Maschine entwickeln, die auf </a:t>
                </a:r>
                <a:r>
                  <a:rPr lang="de-CH">
                    <a:latin typeface="+mj-lt"/>
                    <a:cs typeface="Times New Roman" panose="02020603050405020304" pitchFamily="18" charset="0"/>
                  </a:rPr>
                  <a:t>Synergie durch komplementäre Kompetenzen beim Menschen abzielt</a:t>
                </a:r>
                <a:endParaRPr lang="de-CH">
                  <a:latin typeface="+mj-lt"/>
                </a:endParaRPr>
              </a:p>
            </p:txBody>
          </p:sp>
        </p:grp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B68922D-503D-40EB-B8D5-AA1E3C95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928" y="919156"/>
              <a:ext cx="3205833" cy="1884748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694C5723-6B96-6705-E7C0-1A04F734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027" y="389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26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F54AFE3-4B00-4A28-A0E7-36ED51A62B54}"/>
              </a:ext>
            </a:extLst>
          </p:cNvPr>
          <p:cNvGrpSpPr/>
          <p:nvPr/>
        </p:nvGrpSpPr>
        <p:grpSpPr>
          <a:xfrm>
            <a:off x="696647" y="818406"/>
            <a:ext cx="6765633" cy="3725858"/>
            <a:chOff x="360578" y="0"/>
            <a:chExt cx="12218403" cy="6897950"/>
          </a:xfrm>
        </p:grpSpPr>
        <p:pic>
          <p:nvPicPr>
            <p:cNvPr id="6" name="Picture 2" descr="A new mind-set for the no-collar workforce">
              <a:extLst>
                <a:ext uri="{FF2B5EF4-FFF2-40B4-BE49-F238E27FC236}">
                  <a16:creationId xmlns:a16="http://schemas.microsoft.com/office/drawing/2014/main" id="{5AF24C80-C1BE-4C10-9455-9588B8621E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4" b="12377"/>
            <a:stretch/>
          </p:blipFill>
          <p:spPr bwMode="auto">
            <a:xfrm>
              <a:off x="3071664" y="0"/>
              <a:ext cx="6636523" cy="689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B9C5440-DDD8-4FE3-B4EB-3FA703A02D0C}"/>
                </a:ext>
              </a:extLst>
            </p:cNvPr>
            <p:cNvSpPr/>
            <p:nvPr/>
          </p:nvSpPr>
          <p:spPr>
            <a:xfrm>
              <a:off x="3969995" y="1217091"/>
              <a:ext cx="1542721" cy="7717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90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59DB8E5-18B0-43B8-9FC0-0A453C44AEFA}"/>
                </a:ext>
              </a:extLst>
            </p:cNvPr>
            <p:cNvSpPr/>
            <p:nvPr/>
          </p:nvSpPr>
          <p:spPr>
            <a:xfrm>
              <a:off x="3372261" y="2824477"/>
              <a:ext cx="936104" cy="3708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90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5B78329-8C6D-40BD-AA2B-D9082E692FEB}"/>
                </a:ext>
              </a:extLst>
            </p:cNvPr>
            <p:cNvSpPr/>
            <p:nvPr/>
          </p:nvSpPr>
          <p:spPr>
            <a:xfrm>
              <a:off x="7229227" y="3137264"/>
              <a:ext cx="2089480" cy="3708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90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65BCB39-0634-417F-B89A-EE69BCCCAEAB}"/>
                </a:ext>
              </a:extLst>
            </p:cNvPr>
            <p:cNvSpPr/>
            <p:nvPr/>
          </p:nvSpPr>
          <p:spPr>
            <a:xfrm>
              <a:off x="8219220" y="3442221"/>
              <a:ext cx="927421" cy="3708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90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422C458-0A9B-45FF-9AE3-E4F591AD81D0}"/>
                </a:ext>
              </a:extLst>
            </p:cNvPr>
            <p:cNvSpPr/>
            <p:nvPr/>
          </p:nvSpPr>
          <p:spPr>
            <a:xfrm>
              <a:off x="4067668" y="5619863"/>
              <a:ext cx="1890909" cy="3708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90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9AB5924-A070-4CC5-8662-178AF9AA3B4D}"/>
                </a:ext>
              </a:extLst>
            </p:cNvPr>
            <p:cNvSpPr txBox="1"/>
            <p:nvPr/>
          </p:nvSpPr>
          <p:spPr>
            <a:xfrm>
              <a:off x="9753798" y="2155155"/>
              <a:ext cx="2702983" cy="619904"/>
            </a:xfrm>
            <a:prstGeom prst="rect">
              <a:avLst/>
            </a:prstGeom>
            <a:solidFill>
              <a:srgbClr val="CBE5C7"/>
            </a:solidFill>
          </p:spPr>
          <p:txBody>
            <a:bodyPr wrap="square" rtlCol="0">
              <a:spAutoFit/>
            </a:bodyPr>
            <a:lstStyle/>
            <a:p>
              <a:r>
                <a:rPr lang="de-CH" sz="788"/>
                <a:t>Psychomotorische, sensorische</a:t>
              </a:r>
              <a:br>
                <a:rPr lang="de-CH" sz="788"/>
              </a:br>
              <a:r>
                <a:rPr lang="de-CH" sz="788"/>
                <a:t>&amp; physische Fähigkeiten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B2F8D34-00C1-4D02-B979-CE561FC14A62}"/>
                </a:ext>
              </a:extLst>
            </p:cNvPr>
            <p:cNvSpPr txBox="1"/>
            <p:nvPr/>
          </p:nvSpPr>
          <p:spPr>
            <a:xfrm>
              <a:off x="9759498" y="3199417"/>
              <a:ext cx="2697287" cy="395425"/>
            </a:xfrm>
            <a:prstGeom prst="rect">
              <a:avLst/>
            </a:prstGeom>
            <a:solidFill>
              <a:srgbClr val="95D1CF"/>
            </a:solidFill>
          </p:spPr>
          <p:txBody>
            <a:bodyPr wrap="square" rtlCol="0">
              <a:spAutoFit/>
            </a:bodyPr>
            <a:lstStyle/>
            <a:p>
              <a:r>
                <a:rPr lang="de-CH" sz="788"/>
                <a:t>Kognitive Fähigkeiten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850920E-5232-41AA-8428-0BBAF3012EF2}"/>
                </a:ext>
              </a:extLst>
            </p:cNvPr>
            <p:cNvSpPr txBox="1"/>
            <p:nvPr/>
          </p:nvSpPr>
          <p:spPr>
            <a:xfrm>
              <a:off x="9766247" y="3791401"/>
              <a:ext cx="2690537" cy="619904"/>
            </a:xfrm>
            <a:prstGeom prst="rect">
              <a:avLst/>
            </a:prstGeom>
            <a:solidFill>
              <a:srgbClr val="BBE3F7"/>
            </a:solidFill>
          </p:spPr>
          <p:txBody>
            <a:bodyPr wrap="square" rtlCol="0">
              <a:spAutoFit/>
            </a:bodyPr>
            <a:lstStyle/>
            <a:p>
              <a:r>
                <a:rPr lang="de-CH" sz="788"/>
                <a:t>Inhalte- / Prozess- / System-</a:t>
              </a:r>
              <a:br>
                <a:rPr lang="de-CH" sz="788"/>
              </a:br>
              <a:r>
                <a:rPr lang="de-CH" sz="788"/>
                <a:t>bezogene Fähigkeiten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941B461-1CEE-48FC-9208-7AB1294D0433}"/>
                </a:ext>
              </a:extLst>
            </p:cNvPr>
            <p:cNvSpPr txBox="1"/>
            <p:nvPr/>
          </p:nvSpPr>
          <p:spPr>
            <a:xfrm>
              <a:off x="507833" y="5986684"/>
              <a:ext cx="2697286" cy="395425"/>
            </a:xfrm>
            <a:prstGeom prst="rect">
              <a:avLst/>
            </a:prstGeom>
            <a:solidFill>
              <a:srgbClr val="D7C9DD"/>
            </a:solidFill>
          </p:spPr>
          <p:txBody>
            <a:bodyPr wrap="square" rtlCol="0">
              <a:spAutoFit/>
            </a:bodyPr>
            <a:lstStyle/>
            <a:p>
              <a:r>
                <a:rPr lang="de-CH" sz="788"/>
                <a:t>Soziale Fähigkeiten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6167B883-EC24-4C84-B3F1-FD5A248A6FD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8955737" y="2155155"/>
              <a:ext cx="798061" cy="309953"/>
            </a:xfrm>
            <a:prstGeom prst="line">
              <a:avLst/>
            </a:prstGeom>
            <a:ln>
              <a:solidFill>
                <a:srgbClr val="CBE5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7B06825-041E-4DC8-9F02-D807782460BA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9318708" y="3397131"/>
              <a:ext cx="440789" cy="130533"/>
            </a:xfrm>
            <a:prstGeom prst="line">
              <a:avLst/>
            </a:prstGeom>
            <a:ln>
              <a:solidFill>
                <a:srgbClr val="95D1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84F2C03C-9E87-4D60-93BE-9FAF23475E2B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9296932" y="4101354"/>
              <a:ext cx="469314" cy="61036"/>
            </a:xfrm>
            <a:prstGeom prst="line">
              <a:avLst/>
            </a:prstGeom>
            <a:ln>
              <a:solidFill>
                <a:srgbClr val="BBE3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AA27BFD-D90C-44C6-B6E1-0C3AA63902A1}"/>
                </a:ext>
              </a:extLst>
            </p:cNvPr>
            <p:cNvSpPr txBox="1"/>
            <p:nvPr/>
          </p:nvSpPr>
          <p:spPr>
            <a:xfrm>
              <a:off x="360578" y="4323885"/>
              <a:ext cx="2769535" cy="76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100" b="1"/>
                <a:t>Menschen</a:t>
              </a:r>
              <a:endParaRPr lang="de-CH" sz="1500" b="1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0A1CBFF-52EC-4A18-8A4D-B7A2DA75ED85}"/>
                </a:ext>
              </a:extLst>
            </p:cNvPr>
            <p:cNvSpPr txBox="1"/>
            <p:nvPr/>
          </p:nvSpPr>
          <p:spPr>
            <a:xfrm>
              <a:off x="9631595" y="1055993"/>
              <a:ext cx="2947386" cy="76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100" b="1"/>
                <a:t>Maschinen</a:t>
              </a: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E692CE9-0F52-4C64-A89D-DFA9F24B4ABD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2433304" y="5936360"/>
              <a:ext cx="1911282" cy="247112"/>
            </a:xfrm>
            <a:prstGeom prst="line">
              <a:avLst/>
            </a:prstGeom>
            <a:ln>
              <a:solidFill>
                <a:srgbClr val="D7C9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el 23">
            <a:extLst>
              <a:ext uri="{FF2B5EF4-FFF2-40B4-BE49-F238E27FC236}">
                <a16:creationId xmlns:a16="http://schemas.microsoft.com/office/drawing/2014/main" id="{CC31A946-03A8-492E-BB56-130B537F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Future Work: Menschen &amp; Smart Machines – «Hybride Intelligenz»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0EAC7350-3BE9-4056-B75E-70585FD0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18</a:t>
            </a:fld>
            <a:endParaRPr lang="de-CH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1DE27D-BF9E-4FAB-8E03-36C7711E20D8}"/>
              </a:ext>
            </a:extLst>
          </p:cNvPr>
          <p:cNvSpPr txBox="1"/>
          <p:nvPr/>
        </p:nvSpPr>
        <p:spPr>
          <a:xfrm>
            <a:off x="5048172" y="4415436"/>
            <a:ext cx="38571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700">
                <a:solidFill>
                  <a:schemeClr val="tx2"/>
                </a:solidFill>
              </a:rPr>
              <a:t>Quelle: </a:t>
            </a:r>
            <a:r>
              <a:rPr lang="de-CH" sz="700">
                <a:solidFill>
                  <a:schemeClr val="tx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https://www2.deloitte.com/us/en/insights/focus/tech-trends/2018/no-collar-workforce.html</a:t>
            </a:r>
            <a:endParaRPr lang="de-CH" sz="700">
              <a:solidFill>
                <a:schemeClr val="tx2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3E83D36-8097-463E-8C21-B6BC3DBFF52D}"/>
              </a:ext>
            </a:extLst>
          </p:cNvPr>
          <p:cNvSpPr/>
          <p:nvPr/>
        </p:nvSpPr>
        <p:spPr>
          <a:xfrm>
            <a:off x="7218601" y="1596292"/>
            <a:ext cx="1481058" cy="1388408"/>
          </a:xfrm>
          <a:prstGeom prst="ellipse">
            <a:avLst/>
          </a:prstGeom>
          <a:solidFill>
            <a:schemeClr val="accent2">
              <a:lumMod val="75000"/>
              <a:alpha val="23529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91425" tIns="45700" rIns="0" bIns="45700" numCol="1" spcCol="1270" anchor="t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AFF1B14-7C27-4E72-984B-0B4D6015965D}"/>
              </a:ext>
            </a:extLst>
          </p:cNvPr>
          <p:cNvSpPr/>
          <p:nvPr/>
        </p:nvSpPr>
        <p:spPr>
          <a:xfrm>
            <a:off x="633561" y="1696589"/>
            <a:ext cx="1481058" cy="1388408"/>
          </a:xfrm>
          <a:prstGeom prst="ellipse">
            <a:avLst/>
          </a:prstGeom>
          <a:solidFill>
            <a:srgbClr val="BEA87D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endParaRPr lang="de-DE" sz="2400"/>
          </a:p>
        </p:txBody>
      </p:sp>
      <p:grpSp>
        <p:nvGrpSpPr>
          <p:cNvPr id="31" name="Grafik 15" descr="Roboter">
            <a:extLst>
              <a:ext uri="{FF2B5EF4-FFF2-40B4-BE49-F238E27FC236}">
                <a16:creationId xmlns:a16="http://schemas.microsoft.com/office/drawing/2014/main" id="{F19E716F-FD4F-4334-A79C-24AAE72F113D}"/>
              </a:ext>
            </a:extLst>
          </p:cNvPr>
          <p:cNvGrpSpPr/>
          <p:nvPr/>
        </p:nvGrpSpPr>
        <p:grpSpPr>
          <a:xfrm>
            <a:off x="7635024" y="1973376"/>
            <a:ext cx="648212" cy="607662"/>
            <a:chOff x="3018340" y="2014886"/>
            <a:chExt cx="860151" cy="860151"/>
          </a:xfrm>
          <a:solidFill>
            <a:schemeClr val="tx1"/>
          </a:solidFill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7A91245-2B87-47EF-9712-CFC636BE4301}"/>
                </a:ext>
              </a:extLst>
            </p:cNvPr>
            <p:cNvSpPr/>
            <p:nvPr/>
          </p:nvSpPr>
          <p:spPr>
            <a:xfrm>
              <a:off x="3232660" y="2659999"/>
              <a:ext cx="430075" cy="134398"/>
            </a:xfrm>
            <a:custGeom>
              <a:avLst/>
              <a:gdLst>
                <a:gd name="connsiteX0" fmla="*/ 362876 w 430075"/>
                <a:gd name="connsiteY0" fmla="*/ 0 h 134398"/>
                <a:gd name="connsiteX1" fmla="*/ 67199 w 430075"/>
                <a:gd name="connsiteY1" fmla="*/ 0 h 134398"/>
                <a:gd name="connsiteX2" fmla="*/ 0 w 430075"/>
                <a:gd name="connsiteY2" fmla="*/ 67199 h 134398"/>
                <a:gd name="connsiteX3" fmla="*/ 67199 w 430075"/>
                <a:gd name="connsiteY3" fmla="*/ 134399 h 134398"/>
                <a:gd name="connsiteX4" fmla="*/ 362876 w 430075"/>
                <a:gd name="connsiteY4" fmla="*/ 134399 h 134398"/>
                <a:gd name="connsiteX5" fmla="*/ 430075 w 430075"/>
                <a:gd name="connsiteY5" fmla="*/ 67199 h 134398"/>
                <a:gd name="connsiteX6" fmla="*/ 362876 w 430075"/>
                <a:gd name="connsiteY6" fmla="*/ 0 h 134398"/>
                <a:gd name="connsiteX7" fmla="*/ 85119 w 430075"/>
                <a:gd name="connsiteY7" fmla="*/ 94079 h 134398"/>
                <a:gd name="connsiteX8" fmla="*/ 58239 w 430075"/>
                <a:gd name="connsiteY8" fmla="*/ 67199 h 134398"/>
                <a:gd name="connsiteX9" fmla="*/ 85119 w 430075"/>
                <a:gd name="connsiteY9" fmla="*/ 40320 h 134398"/>
                <a:gd name="connsiteX10" fmla="*/ 111999 w 430075"/>
                <a:gd name="connsiteY10" fmla="*/ 67199 h 134398"/>
                <a:gd name="connsiteX11" fmla="*/ 85119 w 430075"/>
                <a:gd name="connsiteY11" fmla="*/ 94079 h 134398"/>
                <a:gd name="connsiteX12" fmla="*/ 215038 w 430075"/>
                <a:gd name="connsiteY12" fmla="*/ 94079 h 134398"/>
                <a:gd name="connsiteX13" fmla="*/ 188158 w 430075"/>
                <a:gd name="connsiteY13" fmla="*/ 67199 h 134398"/>
                <a:gd name="connsiteX14" fmla="*/ 215038 w 430075"/>
                <a:gd name="connsiteY14" fmla="*/ 40320 h 134398"/>
                <a:gd name="connsiteX15" fmla="*/ 241917 w 430075"/>
                <a:gd name="connsiteY15" fmla="*/ 67199 h 134398"/>
                <a:gd name="connsiteX16" fmla="*/ 215038 w 430075"/>
                <a:gd name="connsiteY16" fmla="*/ 94079 h 134398"/>
                <a:gd name="connsiteX17" fmla="*/ 344956 w 430075"/>
                <a:gd name="connsiteY17" fmla="*/ 94079 h 134398"/>
                <a:gd name="connsiteX18" fmla="*/ 318077 w 430075"/>
                <a:gd name="connsiteY18" fmla="*/ 67199 h 134398"/>
                <a:gd name="connsiteX19" fmla="*/ 344956 w 430075"/>
                <a:gd name="connsiteY19" fmla="*/ 40320 h 134398"/>
                <a:gd name="connsiteX20" fmla="*/ 371836 w 430075"/>
                <a:gd name="connsiteY20" fmla="*/ 67199 h 134398"/>
                <a:gd name="connsiteX21" fmla="*/ 344956 w 430075"/>
                <a:gd name="connsiteY21" fmla="*/ 94079 h 13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0075" h="134398">
                  <a:moveTo>
                    <a:pt x="362876" y="0"/>
                  </a:moveTo>
                  <a:lnTo>
                    <a:pt x="67199" y="0"/>
                  </a:lnTo>
                  <a:cubicBezTo>
                    <a:pt x="30086" y="0"/>
                    <a:pt x="0" y="30086"/>
                    <a:pt x="0" y="67199"/>
                  </a:cubicBezTo>
                  <a:cubicBezTo>
                    <a:pt x="0" y="104312"/>
                    <a:pt x="30086" y="134399"/>
                    <a:pt x="67199" y="134399"/>
                  </a:cubicBezTo>
                  <a:lnTo>
                    <a:pt x="362876" y="134399"/>
                  </a:lnTo>
                  <a:cubicBezTo>
                    <a:pt x="399989" y="134399"/>
                    <a:pt x="430075" y="104312"/>
                    <a:pt x="430075" y="67199"/>
                  </a:cubicBezTo>
                  <a:cubicBezTo>
                    <a:pt x="430075" y="30086"/>
                    <a:pt x="399989" y="0"/>
                    <a:pt x="362876" y="0"/>
                  </a:cubicBezTo>
                  <a:close/>
                  <a:moveTo>
                    <a:pt x="85119" y="94079"/>
                  </a:moveTo>
                  <a:cubicBezTo>
                    <a:pt x="70273" y="94079"/>
                    <a:pt x="58239" y="82045"/>
                    <a:pt x="58239" y="67199"/>
                  </a:cubicBezTo>
                  <a:cubicBezTo>
                    <a:pt x="58239" y="52354"/>
                    <a:pt x="70273" y="40320"/>
                    <a:pt x="85119" y="40320"/>
                  </a:cubicBezTo>
                  <a:cubicBezTo>
                    <a:pt x="99965" y="40320"/>
                    <a:pt x="111999" y="52354"/>
                    <a:pt x="111999" y="67199"/>
                  </a:cubicBezTo>
                  <a:cubicBezTo>
                    <a:pt x="111999" y="82045"/>
                    <a:pt x="99965" y="94079"/>
                    <a:pt x="85119" y="94079"/>
                  </a:cubicBezTo>
                  <a:close/>
                  <a:moveTo>
                    <a:pt x="215038" y="94079"/>
                  </a:moveTo>
                  <a:cubicBezTo>
                    <a:pt x="200192" y="94079"/>
                    <a:pt x="188158" y="82045"/>
                    <a:pt x="188158" y="67199"/>
                  </a:cubicBezTo>
                  <a:cubicBezTo>
                    <a:pt x="188158" y="52354"/>
                    <a:pt x="200192" y="40320"/>
                    <a:pt x="215038" y="40320"/>
                  </a:cubicBezTo>
                  <a:cubicBezTo>
                    <a:pt x="229883" y="40320"/>
                    <a:pt x="241917" y="52354"/>
                    <a:pt x="241917" y="67199"/>
                  </a:cubicBezTo>
                  <a:cubicBezTo>
                    <a:pt x="241917" y="82045"/>
                    <a:pt x="229883" y="94079"/>
                    <a:pt x="215038" y="94079"/>
                  </a:cubicBezTo>
                  <a:close/>
                  <a:moveTo>
                    <a:pt x="344956" y="94079"/>
                  </a:moveTo>
                  <a:cubicBezTo>
                    <a:pt x="330111" y="94079"/>
                    <a:pt x="318077" y="82045"/>
                    <a:pt x="318077" y="67199"/>
                  </a:cubicBezTo>
                  <a:cubicBezTo>
                    <a:pt x="318077" y="52354"/>
                    <a:pt x="330111" y="40320"/>
                    <a:pt x="344956" y="40320"/>
                  </a:cubicBezTo>
                  <a:cubicBezTo>
                    <a:pt x="359802" y="40320"/>
                    <a:pt x="371836" y="52354"/>
                    <a:pt x="371836" y="67199"/>
                  </a:cubicBezTo>
                  <a:cubicBezTo>
                    <a:pt x="371836" y="82045"/>
                    <a:pt x="359802" y="94079"/>
                    <a:pt x="344956" y="94079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E7471665-5453-456B-9D5B-7748A450C09E}"/>
                </a:ext>
              </a:extLst>
            </p:cNvPr>
            <p:cNvSpPr/>
            <p:nvPr/>
          </p:nvSpPr>
          <p:spPr>
            <a:xfrm>
              <a:off x="3482731" y="2252323"/>
              <a:ext cx="26879" cy="26879"/>
            </a:xfrm>
            <a:custGeom>
              <a:avLst/>
              <a:gdLst>
                <a:gd name="connsiteX0" fmla="*/ 26880 w 26879"/>
                <a:gd name="connsiteY0" fmla="*/ 13440 h 26879"/>
                <a:gd name="connsiteX1" fmla="*/ 13440 w 26879"/>
                <a:gd name="connsiteY1" fmla="*/ 26880 h 26879"/>
                <a:gd name="connsiteX2" fmla="*/ 0 w 26879"/>
                <a:gd name="connsiteY2" fmla="*/ 13440 h 26879"/>
                <a:gd name="connsiteX3" fmla="*/ 13440 w 26879"/>
                <a:gd name="connsiteY3" fmla="*/ 0 h 26879"/>
                <a:gd name="connsiteX4" fmla="*/ 26880 w 26879"/>
                <a:gd name="connsiteY4" fmla="*/ 13440 h 2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9" h="26879">
                  <a:moveTo>
                    <a:pt x="26880" y="13440"/>
                  </a:moveTo>
                  <a:cubicBezTo>
                    <a:pt x="26880" y="20862"/>
                    <a:pt x="20862" y="26880"/>
                    <a:pt x="13440" y="26880"/>
                  </a:cubicBezTo>
                  <a:cubicBezTo>
                    <a:pt x="6017" y="26880"/>
                    <a:pt x="0" y="20862"/>
                    <a:pt x="0" y="13440"/>
                  </a:cubicBezTo>
                  <a:cubicBezTo>
                    <a:pt x="0" y="6017"/>
                    <a:pt x="6017" y="0"/>
                    <a:pt x="13440" y="0"/>
                  </a:cubicBezTo>
                  <a:cubicBezTo>
                    <a:pt x="20862" y="0"/>
                    <a:pt x="26880" y="6017"/>
                    <a:pt x="26880" y="1344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911AC8CD-9C5A-4611-BCE2-C8F3EF5BC9E0}"/>
                </a:ext>
              </a:extLst>
            </p:cNvPr>
            <p:cNvSpPr/>
            <p:nvPr/>
          </p:nvSpPr>
          <p:spPr>
            <a:xfrm>
              <a:off x="3331936" y="2068513"/>
              <a:ext cx="232957" cy="286849"/>
            </a:xfrm>
            <a:custGeom>
              <a:avLst/>
              <a:gdLst>
                <a:gd name="connsiteX0" fmla="*/ 193624 w 232957"/>
                <a:gd name="connsiteY0" fmla="*/ 107651 h 286849"/>
                <a:gd name="connsiteX1" fmla="*/ 134399 w 232957"/>
                <a:gd name="connsiteY1" fmla="*/ 107651 h 286849"/>
                <a:gd name="connsiteX2" fmla="*/ 134399 w 232957"/>
                <a:gd name="connsiteY2" fmla="*/ 66884 h 286849"/>
                <a:gd name="connsiteX3" fmla="*/ 147517 w 232957"/>
                <a:gd name="connsiteY3" fmla="*/ 17926 h 286849"/>
                <a:gd name="connsiteX4" fmla="*/ 98559 w 232957"/>
                <a:gd name="connsiteY4" fmla="*/ 4808 h 286849"/>
                <a:gd name="connsiteX5" fmla="*/ 85441 w 232957"/>
                <a:gd name="connsiteY5" fmla="*/ 53765 h 286849"/>
                <a:gd name="connsiteX6" fmla="*/ 98559 w 232957"/>
                <a:gd name="connsiteY6" fmla="*/ 66884 h 286849"/>
                <a:gd name="connsiteX7" fmla="*/ 98559 w 232957"/>
                <a:gd name="connsiteY7" fmla="*/ 107651 h 286849"/>
                <a:gd name="connsiteX8" fmla="*/ 39334 w 232957"/>
                <a:gd name="connsiteY8" fmla="*/ 107651 h 286849"/>
                <a:gd name="connsiteX9" fmla="*/ 0 w 232957"/>
                <a:gd name="connsiteY9" fmla="*/ 146985 h 286849"/>
                <a:gd name="connsiteX10" fmla="*/ 0 w 232957"/>
                <a:gd name="connsiteY10" fmla="*/ 247515 h 286849"/>
                <a:gd name="connsiteX11" fmla="*/ 39334 w 232957"/>
                <a:gd name="connsiteY11" fmla="*/ 286849 h 286849"/>
                <a:gd name="connsiteX12" fmla="*/ 193624 w 232957"/>
                <a:gd name="connsiteY12" fmla="*/ 286849 h 286849"/>
                <a:gd name="connsiteX13" fmla="*/ 232958 w 232957"/>
                <a:gd name="connsiteY13" fmla="*/ 247515 h 286849"/>
                <a:gd name="connsiteX14" fmla="*/ 232958 w 232957"/>
                <a:gd name="connsiteY14" fmla="*/ 146985 h 286849"/>
                <a:gd name="connsiteX15" fmla="*/ 193624 w 232957"/>
                <a:gd name="connsiteY15" fmla="*/ 107651 h 286849"/>
                <a:gd name="connsiteX16" fmla="*/ 71679 w 232957"/>
                <a:gd name="connsiteY16" fmla="*/ 224130 h 286849"/>
                <a:gd name="connsiteX17" fmla="*/ 44800 w 232957"/>
                <a:gd name="connsiteY17" fmla="*/ 197250 h 286849"/>
                <a:gd name="connsiteX18" fmla="*/ 71679 w 232957"/>
                <a:gd name="connsiteY18" fmla="*/ 170371 h 286849"/>
                <a:gd name="connsiteX19" fmla="*/ 98559 w 232957"/>
                <a:gd name="connsiteY19" fmla="*/ 197250 h 286849"/>
                <a:gd name="connsiteX20" fmla="*/ 71679 w 232957"/>
                <a:gd name="connsiteY20" fmla="*/ 224130 h 286849"/>
                <a:gd name="connsiteX21" fmla="*/ 161278 w 232957"/>
                <a:gd name="connsiteY21" fmla="*/ 224130 h 286849"/>
                <a:gd name="connsiteX22" fmla="*/ 134399 w 232957"/>
                <a:gd name="connsiteY22" fmla="*/ 197250 h 286849"/>
                <a:gd name="connsiteX23" fmla="*/ 161278 w 232957"/>
                <a:gd name="connsiteY23" fmla="*/ 170371 h 286849"/>
                <a:gd name="connsiteX24" fmla="*/ 188158 w 232957"/>
                <a:gd name="connsiteY24" fmla="*/ 197250 h 286849"/>
                <a:gd name="connsiteX25" fmla="*/ 161278 w 232957"/>
                <a:gd name="connsiteY25" fmla="*/ 224130 h 28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2957" h="286849">
                  <a:moveTo>
                    <a:pt x="193624" y="107651"/>
                  </a:moveTo>
                  <a:lnTo>
                    <a:pt x="134399" y="107651"/>
                  </a:lnTo>
                  <a:lnTo>
                    <a:pt x="134399" y="66884"/>
                  </a:lnTo>
                  <a:cubicBezTo>
                    <a:pt x="151541" y="56986"/>
                    <a:pt x="157414" y="35068"/>
                    <a:pt x="147517" y="17926"/>
                  </a:cubicBezTo>
                  <a:cubicBezTo>
                    <a:pt x="137620" y="784"/>
                    <a:pt x="115701" y="-5089"/>
                    <a:pt x="98559" y="4808"/>
                  </a:cubicBezTo>
                  <a:cubicBezTo>
                    <a:pt x="81417" y="14704"/>
                    <a:pt x="75544" y="36623"/>
                    <a:pt x="85441" y="53765"/>
                  </a:cubicBezTo>
                  <a:cubicBezTo>
                    <a:pt x="88587" y="59214"/>
                    <a:pt x="93110" y="63738"/>
                    <a:pt x="98559" y="66884"/>
                  </a:cubicBezTo>
                  <a:lnTo>
                    <a:pt x="98559" y="107651"/>
                  </a:lnTo>
                  <a:lnTo>
                    <a:pt x="39334" y="107651"/>
                  </a:lnTo>
                  <a:cubicBezTo>
                    <a:pt x="17631" y="107700"/>
                    <a:pt x="49" y="125282"/>
                    <a:pt x="0" y="146985"/>
                  </a:cubicBezTo>
                  <a:lnTo>
                    <a:pt x="0" y="247515"/>
                  </a:lnTo>
                  <a:cubicBezTo>
                    <a:pt x="49" y="269218"/>
                    <a:pt x="17631" y="286800"/>
                    <a:pt x="39334" y="286849"/>
                  </a:cubicBezTo>
                  <a:lnTo>
                    <a:pt x="193624" y="286849"/>
                  </a:lnTo>
                  <a:cubicBezTo>
                    <a:pt x="215326" y="286800"/>
                    <a:pt x="232908" y="269218"/>
                    <a:pt x="232958" y="247515"/>
                  </a:cubicBezTo>
                  <a:lnTo>
                    <a:pt x="232958" y="146985"/>
                  </a:lnTo>
                  <a:cubicBezTo>
                    <a:pt x="232908" y="125282"/>
                    <a:pt x="215326" y="107700"/>
                    <a:pt x="193624" y="107651"/>
                  </a:cubicBezTo>
                  <a:close/>
                  <a:moveTo>
                    <a:pt x="71679" y="224130"/>
                  </a:moveTo>
                  <a:cubicBezTo>
                    <a:pt x="56834" y="224130"/>
                    <a:pt x="44800" y="212096"/>
                    <a:pt x="44800" y="197250"/>
                  </a:cubicBezTo>
                  <a:cubicBezTo>
                    <a:pt x="44800" y="182405"/>
                    <a:pt x="56834" y="170371"/>
                    <a:pt x="71679" y="170371"/>
                  </a:cubicBezTo>
                  <a:cubicBezTo>
                    <a:pt x="86525" y="170371"/>
                    <a:pt x="98559" y="182405"/>
                    <a:pt x="98559" y="197250"/>
                  </a:cubicBezTo>
                  <a:cubicBezTo>
                    <a:pt x="98559" y="212096"/>
                    <a:pt x="86525" y="224130"/>
                    <a:pt x="71679" y="224130"/>
                  </a:cubicBezTo>
                  <a:close/>
                  <a:moveTo>
                    <a:pt x="161278" y="224130"/>
                  </a:moveTo>
                  <a:cubicBezTo>
                    <a:pt x="146433" y="224130"/>
                    <a:pt x="134399" y="212096"/>
                    <a:pt x="134399" y="197250"/>
                  </a:cubicBezTo>
                  <a:cubicBezTo>
                    <a:pt x="134399" y="182405"/>
                    <a:pt x="146433" y="170371"/>
                    <a:pt x="161278" y="170371"/>
                  </a:cubicBezTo>
                  <a:cubicBezTo>
                    <a:pt x="176124" y="170371"/>
                    <a:pt x="188158" y="182405"/>
                    <a:pt x="188158" y="197250"/>
                  </a:cubicBezTo>
                  <a:cubicBezTo>
                    <a:pt x="188158" y="212096"/>
                    <a:pt x="176124" y="224130"/>
                    <a:pt x="161278" y="22413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C29EA18-AF59-4C7A-99A6-28B40332FA44}"/>
                </a:ext>
              </a:extLst>
            </p:cNvPr>
            <p:cNvSpPr/>
            <p:nvPr/>
          </p:nvSpPr>
          <p:spPr>
            <a:xfrm>
              <a:off x="3393132" y="2252323"/>
              <a:ext cx="26879" cy="26879"/>
            </a:xfrm>
            <a:custGeom>
              <a:avLst/>
              <a:gdLst>
                <a:gd name="connsiteX0" fmla="*/ 26880 w 26879"/>
                <a:gd name="connsiteY0" fmla="*/ 13440 h 26879"/>
                <a:gd name="connsiteX1" fmla="*/ 13440 w 26879"/>
                <a:gd name="connsiteY1" fmla="*/ 26880 h 26879"/>
                <a:gd name="connsiteX2" fmla="*/ 0 w 26879"/>
                <a:gd name="connsiteY2" fmla="*/ 13440 h 26879"/>
                <a:gd name="connsiteX3" fmla="*/ 13440 w 26879"/>
                <a:gd name="connsiteY3" fmla="*/ 0 h 26879"/>
                <a:gd name="connsiteX4" fmla="*/ 26880 w 26879"/>
                <a:gd name="connsiteY4" fmla="*/ 13440 h 2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9" h="26879">
                  <a:moveTo>
                    <a:pt x="26880" y="13440"/>
                  </a:moveTo>
                  <a:cubicBezTo>
                    <a:pt x="26880" y="20862"/>
                    <a:pt x="20862" y="26880"/>
                    <a:pt x="13440" y="26880"/>
                  </a:cubicBezTo>
                  <a:cubicBezTo>
                    <a:pt x="6017" y="26880"/>
                    <a:pt x="0" y="20862"/>
                    <a:pt x="0" y="13440"/>
                  </a:cubicBezTo>
                  <a:cubicBezTo>
                    <a:pt x="0" y="6017"/>
                    <a:pt x="6017" y="0"/>
                    <a:pt x="13440" y="0"/>
                  </a:cubicBezTo>
                  <a:cubicBezTo>
                    <a:pt x="20862" y="0"/>
                    <a:pt x="26880" y="6017"/>
                    <a:pt x="26880" y="1344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056EE974-BF8C-475F-BDFE-4B817B0D1686}"/>
                </a:ext>
              </a:extLst>
            </p:cNvPr>
            <p:cNvSpPr/>
            <p:nvPr/>
          </p:nvSpPr>
          <p:spPr>
            <a:xfrm>
              <a:off x="3158856" y="2262806"/>
              <a:ext cx="562792" cy="373180"/>
            </a:xfrm>
            <a:custGeom>
              <a:avLst/>
              <a:gdLst>
                <a:gd name="connsiteX0" fmla="*/ 522517 w 562792"/>
                <a:gd name="connsiteY0" fmla="*/ 279101 h 373180"/>
                <a:gd name="connsiteX1" fmla="*/ 522517 w 562792"/>
                <a:gd name="connsiteY1" fmla="*/ 204465 h 373180"/>
                <a:gd name="connsiteX2" fmla="*/ 482287 w 562792"/>
                <a:gd name="connsiteY2" fmla="*/ 164235 h 373180"/>
                <a:gd name="connsiteX3" fmla="*/ 432918 w 562792"/>
                <a:gd name="connsiteY3" fmla="*/ 164235 h 373180"/>
                <a:gd name="connsiteX4" fmla="*/ 432918 w 562792"/>
                <a:gd name="connsiteY4" fmla="*/ 119436 h 373180"/>
                <a:gd name="connsiteX5" fmla="*/ 146201 w 562792"/>
                <a:gd name="connsiteY5" fmla="*/ 119436 h 373180"/>
                <a:gd name="connsiteX6" fmla="*/ 146201 w 562792"/>
                <a:gd name="connsiteY6" fmla="*/ 173195 h 373180"/>
                <a:gd name="connsiteX7" fmla="*/ 78912 w 562792"/>
                <a:gd name="connsiteY7" fmla="*/ 173195 h 373180"/>
                <a:gd name="connsiteX8" fmla="*/ 74521 w 562792"/>
                <a:gd name="connsiteY8" fmla="*/ 168805 h 373180"/>
                <a:gd name="connsiteX9" fmla="*/ 74521 w 562792"/>
                <a:gd name="connsiteY9" fmla="*/ 94527 h 373180"/>
                <a:gd name="connsiteX10" fmla="*/ 113820 w 562792"/>
                <a:gd name="connsiteY10" fmla="*/ 22289 h 373180"/>
                <a:gd name="connsiteX11" fmla="*/ 101401 w 562792"/>
                <a:gd name="connsiteY11" fmla="*/ 0 h 373180"/>
                <a:gd name="connsiteX12" fmla="*/ 74521 w 562792"/>
                <a:gd name="connsiteY12" fmla="*/ 23833 h 373180"/>
                <a:gd name="connsiteX13" fmla="*/ 80525 w 562792"/>
                <a:gd name="connsiteY13" fmla="*/ 38796 h 373180"/>
                <a:gd name="connsiteX14" fmla="*/ 58003 w 562792"/>
                <a:gd name="connsiteY14" fmla="*/ 61074 h 373180"/>
                <a:gd name="connsiteX15" fmla="*/ 35726 w 562792"/>
                <a:gd name="connsiteY15" fmla="*/ 38553 h 373180"/>
                <a:gd name="connsiteX16" fmla="*/ 41191 w 562792"/>
                <a:gd name="connsiteY16" fmla="*/ 24013 h 373180"/>
                <a:gd name="connsiteX17" fmla="*/ 14311 w 562792"/>
                <a:gd name="connsiteY17" fmla="*/ 448 h 373180"/>
                <a:gd name="connsiteX18" fmla="*/ 20004 w 562792"/>
                <a:gd name="connsiteY18" fmla="*/ 82614 h 373180"/>
                <a:gd name="connsiteX19" fmla="*/ 38682 w 562792"/>
                <a:gd name="connsiteY19" fmla="*/ 93541 h 373180"/>
                <a:gd name="connsiteX20" fmla="*/ 38682 w 562792"/>
                <a:gd name="connsiteY20" fmla="*/ 168805 h 373180"/>
                <a:gd name="connsiteX21" fmla="*/ 78912 w 562792"/>
                <a:gd name="connsiteY21" fmla="*/ 209035 h 373180"/>
                <a:gd name="connsiteX22" fmla="*/ 146201 w 562792"/>
                <a:gd name="connsiteY22" fmla="*/ 209035 h 373180"/>
                <a:gd name="connsiteX23" fmla="*/ 146201 w 562792"/>
                <a:gd name="connsiteY23" fmla="*/ 370313 h 373180"/>
                <a:gd name="connsiteX24" fmla="*/ 432918 w 562792"/>
                <a:gd name="connsiteY24" fmla="*/ 370313 h 373180"/>
                <a:gd name="connsiteX25" fmla="*/ 432918 w 562792"/>
                <a:gd name="connsiteY25" fmla="*/ 200075 h 373180"/>
                <a:gd name="connsiteX26" fmla="*/ 482287 w 562792"/>
                <a:gd name="connsiteY26" fmla="*/ 200075 h 373180"/>
                <a:gd name="connsiteX27" fmla="*/ 486677 w 562792"/>
                <a:gd name="connsiteY27" fmla="*/ 204465 h 373180"/>
                <a:gd name="connsiteX28" fmla="*/ 486677 w 562792"/>
                <a:gd name="connsiteY28" fmla="*/ 279101 h 373180"/>
                <a:gd name="connsiteX29" fmla="*/ 449191 w 562792"/>
                <a:gd name="connsiteY29" fmla="*/ 352439 h 373180"/>
                <a:gd name="connsiteX30" fmla="*/ 461052 w 562792"/>
                <a:gd name="connsiteY30" fmla="*/ 373180 h 373180"/>
                <a:gd name="connsiteX31" fmla="*/ 487931 w 562792"/>
                <a:gd name="connsiteY31" fmla="*/ 349347 h 373180"/>
                <a:gd name="connsiteX32" fmla="*/ 482197 w 562792"/>
                <a:gd name="connsiteY32" fmla="*/ 334473 h 373180"/>
                <a:gd name="connsiteX33" fmla="*/ 504616 w 562792"/>
                <a:gd name="connsiteY33" fmla="*/ 312092 h 373180"/>
                <a:gd name="connsiteX34" fmla="*/ 526997 w 562792"/>
                <a:gd name="connsiteY34" fmla="*/ 334511 h 373180"/>
                <a:gd name="connsiteX35" fmla="*/ 521441 w 562792"/>
                <a:gd name="connsiteY35" fmla="*/ 349257 h 373180"/>
                <a:gd name="connsiteX36" fmla="*/ 548321 w 562792"/>
                <a:gd name="connsiteY36" fmla="*/ 372822 h 373180"/>
                <a:gd name="connsiteX37" fmla="*/ 543028 w 562792"/>
                <a:gd name="connsiteY37" fmla="*/ 290756 h 373180"/>
                <a:gd name="connsiteX38" fmla="*/ 522517 w 562792"/>
                <a:gd name="connsiteY38" fmla="*/ 279101 h 373180"/>
                <a:gd name="connsiteX39" fmla="*/ 397078 w 562792"/>
                <a:gd name="connsiteY39" fmla="*/ 244874 h 373180"/>
                <a:gd name="connsiteX40" fmla="*/ 372169 w 562792"/>
                <a:gd name="connsiteY40" fmla="*/ 244874 h 373180"/>
                <a:gd name="connsiteX41" fmla="*/ 369750 w 562792"/>
                <a:gd name="connsiteY41" fmla="*/ 245860 h 373180"/>
                <a:gd name="connsiteX42" fmla="*/ 342333 w 562792"/>
                <a:gd name="connsiteY42" fmla="*/ 273904 h 373180"/>
                <a:gd name="connsiteX43" fmla="*/ 321456 w 562792"/>
                <a:gd name="connsiteY43" fmla="*/ 224446 h 373180"/>
                <a:gd name="connsiteX44" fmla="*/ 282481 w 562792"/>
                <a:gd name="connsiteY44" fmla="*/ 305085 h 373180"/>
                <a:gd name="connsiteX45" fmla="*/ 255153 w 562792"/>
                <a:gd name="connsiteY45" fmla="*/ 200075 h 373180"/>
                <a:gd name="connsiteX46" fmla="*/ 234097 w 562792"/>
                <a:gd name="connsiteY46" fmla="*/ 244874 h 373180"/>
                <a:gd name="connsiteX47" fmla="*/ 191000 w 562792"/>
                <a:gd name="connsiteY47" fmla="*/ 244874 h 373180"/>
                <a:gd name="connsiteX48" fmla="*/ 191000 w 562792"/>
                <a:gd name="connsiteY48" fmla="*/ 226954 h 373180"/>
                <a:gd name="connsiteX49" fmla="*/ 222718 w 562792"/>
                <a:gd name="connsiteY49" fmla="*/ 226954 h 373180"/>
                <a:gd name="connsiteX50" fmla="*/ 259991 w 562792"/>
                <a:gd name="connsiteY50" fmla="*/ 147659 h 373180"/>
                <a:gd name="connsiteX51" fmla="*/ 287588 w 562792"/>
                <a:gd name="connsiteY51" fmla="*/ 253207 h 373180"/>
                <a:gd name="connsiteX52" fmla="*/ 322621 w 562792"/>
                <a:gd name="connsiteY52" fmla="*/ 181528 h 373180"/>
                <a:gd name="connsiteX53" fmla="*/ 348426 w 562792"/>
                <a:gd name="connsiteY53" fmla="*/ 242634 h 373180"/>
                <a:gd name="connsiteX54" fmla="*/ 357386 w 562792"/>
                <a:gd name="connsiteY54" fmla="*/ 233674 h 373180"/>
                <a:gd name="connsiteX55" fmla="*/ 372169 w 562792"/>
                <a:gd name="connsiteY55" fmla="*/ 226954 h 373180"/>
                <a:gd name="connsiteX56" fmla="*/ 397078 w 562792"/>
                <a:gd name="connsiteY56" fmla="*/ 226954 h 37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62792" h="373180">
                  <a:moveTo>
                    <a:pt x="522517" y="279101"/>
                  </a:moveTo>
                  <a:lnTo>
                    <a:pt x="522517" y="204465"/>
                  </a:lnTo>
                  <a:cubicBezTo>
                    <a:pt x="522517" y="182246"/>
                    <a:pt x="504506" y="164235"/>
                    <a:pt x="482287" y="164235"/>
                  </a:cubicBezTo>
                  <a:lnTo>
                    <a:pt x="432918" y="164235"/>
                  </a:lnTo>
                  <a:lnTo>
                    <a:pt x="432918" y="119436"/>
                  </a:lnTo>
                  <a:lnTo>
                    <a:pt x="146201" y="119436"/>
                  </a:lnTo>
                  <a:lnTo>
                    <a:pt x="146201" y="173195"/>
                  </a:lnTo>
                  <a:lnTo>
                    <a:pt x="78912" y="173195"/>
                  </a:lnTo>
                  <a:cubicBezTo>
                    <a:pt x="76487" y="173195"/>
                    <a:pt x="74521" y="171229"/>
                    <a:pt x="74521" y="168805"/>
                  </a:cubicBezTo>
                  <a:lnTo>
                    <a:pt x="74521" y="94527"/>
                  </a:lnTo>
                  <a:cubicBezTo>
                    <a:pt x="105322" y="85431"/>
                    <a:pt x="122917" y="53088"/>
                    <a:pt x="113820" y="22289"/>
                  </a:cubicBezTo>
                  <a:cubicBezTo>
                    <a:pt x="111382" y="14031"/>
                    <a:pt x="107140" y="6419"/>
                    <a:pt x="101401" y="0"/>
                  </a:cubicBezTo>
                  <a:lnTo>
                    <a:pt x="74521" y="23833"/>
                  </a:lnTo>
                  <a:cubicBezTo>
                    <a:pt x="78281" y="27922"/>
                    <a:pt x="80416" y="33243"/>
                    <a:pt x="80525" y="38796"/>
                  </a:cubicBezTo>
                  <a:cubicBezTo>
                    <a:pt x="80457" y="51167"/>
                    <a:pt x="70374" y="61142"/>
                    <a:pt x="58003" y="61074"/>
                  </a:cubicBezTo>
                  <a:cubicBezTo>
                    <a:pt x="45632" y="61006"/>
                    <a:pt x="35659" y="50924"/>
                    <a:pt x="35726" y="38553"/>
                  </a:cubicBezTo>
                  <a:cubicBezTo>
                    <a:pt x="35755" y="33209"/>
                    <a:pt x="37693" y="28053"/>
                    <a:pt x="41191" y="24013"/>
                  </a:cubicBezTo>
                  <a:lnTo>
                    <a:pt x="14311" y="448"/>
                  </a:lnTo>
                  <a:cubicBezTo>
                    <a:pt x="-6807" y="24710"/>
                    <a:pt x="-4258" y="61496"/>
                    <a:pt x="20004" y="82614"/>
                  </a:cubicBezTo>
                  <a:cubicBezTo>
                    <a:pt x="25493" y="87391"/>
                    <a:pt x="31827" y="91098"/>
                    <a:pt x="38682" y="93541"/>
                  </a:cubicBezTo>
                  <a:lnTo>
                    <a:pt x="38682" y="168805"/>
                  </a:lnTo>
                  <a:cubicBezTo>
                    <a:pt x="38682" y="191023"/>
                    <a:pt x="56693" y="209035"/>
                    <a:pt x="78912" y="209035"/>
                  </a:cubicBezTo>
                  <a:lnTo>
                    <a:pt x="146201" y="209035"/>
                  </a:lnTo>
                  <a:lnTo>
                    <a:pt x="146201" y="370313"/>
                  </a:lnTo>
                  <a:lnTo>
                    <a:pt x="432918" y="370313"/>
                  </a:lnTo>
                  <a:lnTo>
                    <a:pt x="432918" y="200075"/>
                  </a:lnTo>
                  <a:lnTo>
                    <a:pt x="482287" y="200075"/>
                  </a:lnTo>
                  <a:cubicBezTo>
                    <a:pt x="484711" y="200075"/>
                    <a:pt x="486677" y="202041"/>
                    <a:pt x="486677" y="204465"/>
                  </a:cubicBezTo>
                  <a:lnTo>
                    <a:pt x="486677" y="279101"/>
                  </a:lnTo>
                  <a:cubicBezTo>
                    <a:pt x="456074" y="289001"/>
                    <a:pt x="439291" y="321835"/>
                    <a:pt x="449191" y="352439"/>
                  </a:cubicBezTo>
                  <a:cubicBezTo>
                    <a:pt x="451669" y="360098"/>
                    <a:pt x="455707" y="367160"/>
                    <a:pt x="461052" y="373180"/>
                  </a:cubicBezTo>
                  <a:lnTo>
                    <a:pt x="487931" y="349347"/>
                  </a:lnTo>
                  <a:cubicBezTo>
                    <a:pt x="484224" y="345283"/>
                    <a:pt x="482177" y="339975"/>
                    <a:pt x="482197" y="334473"/>
                  </a:cubicBezTo>
                  <a:cubicBezTo>
                    <a:pt x="482208" y="322102"/>
                    <a:pt x="492245" y="312082"/>
                    <a:pt x="504616" y="312092"/>
                  </a:cubicBezTo>
                  <a:cubicBezTo>
                    <a:pt x="516987" y="312103"/>
                    <a:pt x="527007" y="322140"/>
                    <a:pt x="526997" y="334511"/>
                  </a:cubicBezTo>
                  <a:cubicBezTo>
                    <a:pt x="526992" y="339937"/>
                    <a:pt x="525018" y="345177"/>
                    <a:pt x="521441" y="349257"/>
                  </a:cubicBezTo>
                  <a:lnTo>
                    <a:pt x="548321" y="372822"/>
                  </a:lnTo>
                  <a:cubicBezTo>
                    <a:pt x="569521" y="348698"/>
                    <a:pt x="567151" y="311956"/>
                    <a:pt x="543028" y="290756"/>
                  </a:cubicBezTo>
                  <a:cubicBezTo>
                    <a:pt x="537060" y="285510"/>
                    <a:pt x="530078" y="281544"/>
                    <a:pt x="522517" y="279101"/>
                  </a:cubicBezTo>
                  <a:close/>
                  <a:moveTo>
                    <a:pt x="397078" y="244874"/>
                  </a:moveTo>
                  <a:lnTo>
                    <a:pt x="372169" y="244874"/>
                  </a:lnTo>
                  <a:cubicBezTo>
                    <a:pt x="371303" y="245029"/>
                    <a:pt x="370479" y="245365"/>
                    <a:pt x="369750" y="245860"/>
                  </a:cubicBezTo>
                  <a:lnTo>
                    <a:pt x="342333" y="273904"/>
                  </a:lnTo>
                  <a:lnTo>
                    <a:pt x="321456" y="224446"/>
                  </a:lnTo>
                  <a:lnTo>
                    <a:pt x="282481" y="305085"/>
                  </a:lnTo>
                  <a:lnTo>
                    <a:pt x="255153" y="200075"/>
                  </a:lnTo>
                  <a:lnTo>
                    <a:pt x="234097" y="244874"/>
                  </a:lnTo>
                  <a:lnTo>
                    <a:pt x="191000" y="244874"/>
                  </a:lnTo>
                  <a:lnTo>
                    <a:pt x="191000" y="226954"/>
                  </a:lnTo>
                  <a:lnTo>
                    <a:pt x="222718" y="226954"/>
                  </a:lnTo>
                  <a:lnTo>
                    <a:pt x="259991" y="147659"/>
                  </a:lnTo>
                  <a:lnTo>
                    <a:pt x="287588" y="253207"/>
                  </a:lnTo>
                  <a:lnTo>
                    <a:pt x="322621" y="181528"/>
                  </a:lnTo>
                  <a:lnTo>
                    <a:pt x="348426" y="242634"/>
                  </a:lnTo>
                  <a:lnTo>
                    <a:pt x="357386" y="233674"/>
                  </a:lnTo>
                  <a:cubicBezTo>
                    <a:pt x="361320" y="229693"/>
                    <a:pt x="366583" y="227300"/>
                    <a:pt x="372169" y="226954"/>
                  </a:cubicBezTo>
                  <a:lnTo>
                    <a:pt x="397078" y="226954"/>
                  </a:ln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F32A41F9-34D4-4F06-A6B2-83746235A6B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09" y="2086877"/>
            <a:ext cx="723763" cy="607831"/>
          </a:xfrm>
          <a:prstGeom prst="rect">
            <a:avLst/>
          </a:prstGeom>
          <a:noFill/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F78D299-377C-4A2D-BD87-7C96AE7FC9F8}"/>
              </a:ext>
            </a:extLst>
          </p:cNvPr>
          <p:cNvSpPr txBox="1"/>
          <p:nvPr/>
        </p:nvSpPr>
        <p:spPr>
          <a:xfrm>
            <a:off x="6203980" y="3399669"/>
            <a:ext cx="20292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/>
              <a:t>Künstliche Intelligenz (KI) 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51FA9E-1F7A-4275-8057-CE1E02DDD410}"/>
              </a:ext>
            </a:extLst>
          </p:cNvPr>
          <p:cNvSpPr/>
          <p:nvPr/>
        </p:nvSpPr>
        <p:spPr>
          <a:xfrm>
            <a:off x="2616022" y="3176566"/>
            <a:ext cx="573337" cy="200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90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495ABDD-110C-4B9D-9CED-DD99A2B3FE43}"/>
              </a:ext>
            </a:extLst>
          </p:cNvPr>
          <p:cNvSpPr txBox="1"/>
          <p:nvPr/>
        </p:nvSpPr>
        <p:spPr>
          <a:xfrm>
            <a:off x="788910" y="1310476"/>
            <a:ext cx="1493555" cy="213585"/>
          </a:xfrm>
          <a:prstGeom prst="rect">
            <a:avLst/>
          </a:prstGeom>
          <a:solidFill>
            <a:srgbClr val="95D1CF"/>
          </a:solidFill>
        </p:spPr>
        <p:txBody>
          <a:bodyPr wrap="square" rtlCol="0">
            <a:spAutoFit/>
          </a:bodyPr>
          <a:lstStyle/>
          <a:p>
            <a:r>
              <a:rPr lang="de-CH" sz="788"/>
              <a:t>Kreatives Denken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00A2EBE-E7BF-4B5C-9FF7-066D1A08BFE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663222" y="1534860"/>
            <a:ext cx="776979" cy="838490"/>
          </a:xfrm>
          <a:prstGeom prst="line">
            <a:avLst/>
          </a:prstGeom>
          <a:ln>
            <a:solidFill>
              <a:srgbClr val="95D1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535C8491-FCC2-4023-B95F-4C5807308D46}"/>
              </a:ext>
            </a:extLst>
          </p:cNvPr>
          <p:cNvSpPr txBox="1"/>
          <p:nvPr/>
        </p:nvSpPr>
        <p:spPr>
          <a:xfrm>
            <a:off x="781923" y="3594068"/>
            <a:ext cx="1489817" cy="213585"/>
          </a:xfrm>
          <a:prstGeom prst="rect">
            <a:avLst/>
          </a:prstGeom>
          <a:solidFill>
            <a:srgbClr val="BBE3F7"/>
          </a:solidFill>
        </p:spPr>
        <p:txBody>
          <a:bodyPr wrap="square" rtlCol="0">
            <a:spAutoFit/>
          </a:bodyPr>
          <a:lstStyle/>
          <a:p>
            <a:r>
              <a:rPr lang="de-CH" sz="788"/>
              <a:t>Kritisches Denken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8EE59804-C95A-4C81-8014-3A6576B91FB5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2234355" y="3276708"/>
            <a:ext cx="381667" cy="378729"/>
          </a:xfrm>
          <a:prstGeom prst="line">
            <a:avLst/>
          </a:prstGeom>
          <a:ln>
            <a:solidFill>
              <a:srgbClr val="BBE3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815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9346" y="4729940"/>
            <a:ext cx="214752" cy="273844"/>
          </a:xfrm>
        </p:spPr>
        <p:txBody>
          <a:bodyPr/>
          <a:lstStyle/>
          <a:p>
            <a:fld id="{7559FC98-AF75-4A00-A03C-DF9FEBF6BCB9}" type="slidenum">
              <a:rPr lang="de-CH" smtClean="0"/>
              <a:t>19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Augmentation: Mensch-Maschine Zusammenarbeit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4C932E9-925D-4A35-819B-52EF7D57B184}"/>
              </a:ext>
            </a:extLst>
          </p:cNvPr>
          <p:cNvSpPr/>
          <p:nvPr/>
        </p:nvSpPr>
        <p:spPr>
          <a:xfrm>
            <a:off x="3363288" y="1289554"/>
            <a:ext cx="1481058" cy="1388408"/>
          </a:xfrm>
          <a:prstGeom prst="ellipse">
            <a:avLst/>
          </a:prstGeom>
          <a:solidFill>
            <a:schemeClr val="accent2">
              <a:lumMod val="75000"/>
              <a:alpha val="23529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91425" tIns="45700" rIns="0" bIns="45700" numCol="1" spcCol="1270" anchor="t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E20C08-0843-4F25-8ECB-B8B9523498D1}"/>
              </a:ext>
            </a:extLst>
          </p:cNvPr>
          <p:cNvSpPr/>
          <p:nvPr/>
        </p:nvSpPr>
        <p:spPr>
          <a:xfrm>
            <a:off x="4481513" y="1276350"/>
            <a:ext cx="1481058" cy="1388408"/>
          </a:xfrm>
          <a:prstGeom prst="ellipse">
            <a:avLst/>
          </a:prstGeom>
          <a:solidFill>
            <a:srgbClr val="BEA87D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endParaRPr lang="de-DE" sz="2400"/>
          </a:p>
        </p:txBody>
      </p:sp>
      <p:grpSp>
        <p:nvGrpSpPr>
          <p:cNvPr id="10" name="Grafik 15" descr="Roboter">
            <a:extLst>
              <a:ext uri="{FF2B5EF4-FFF2-40B4-BE49-F238E27FC236}">
                <a16:creationId xmlns:a16="http://schemas.microsoft.com/office/drawing/2014/main" id="{90FEF810-F4B4-4234-99B1-B9257F6322A0}"/>
              </a:ext>
            </a:extLst>
          </p:cNvPr>
          <p:cNvGrpSpPr/>
          <p:nvPr/>
        </p:nvGrpSpPr>
        <p:grpSpPr>
          <a:xfrm>
            <a:off x="3751154" y="1666638"/>
            <a:ext cx="648212" cy="607662"/>
            <a:chOff x="3018340" y="2014886"/>
            <a:chExt cx="860151" cy="860151"/>
          </a:xfrm>
          <a:solidFill>
            <a:schemeClr val="tx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48EFDB2-44E4-4A98-AFFE-7A70DC6BD219}"/>
                </a:ext>
              </a:extLst>
            </p:cNvPr>
            <p:cNvSpPr/>
            <p:nvPr/>
          </p:nvSpPr>
          <p:spPr>
            <a:xfrm>
              <a:off x="3232660" y="2659999"/>
              <a:ext cx="430075" cy="134398"/>
            </a:xfrm>
            <a:custGeom>
              <a:avLst/>
              <a:gdLst>
                <a:gd name="connsiteX0" fmla="*/ 362876 w 430075"/>
                <a:gd name="connsiteY0" fmla="*/ 0 h 134398"/>
                <a:gd name="connsiteX1" fmla="*/ 67199 w 430075"/>
                <a:gd name="connsiteY1" fmla="*/ 0 h 134398"/>
                <a:gd name="connsiteX2" fmla="*/ 0 w 430075"/>
                <a:gd name="connsiteY2" fmla="*/ 67199 h 134398"/>
                <a:gd name="connsiteX3" fmla="*/ 67199 w 430075"/>
                <a:gd name="connsiteY3" fmla="*/ 134399 h 134398"/>
                <a:gd name="connsiteX4" fmla="*/ 362876 w 430075"/>
                <a:gd name="connsiteY4" fmla="*/ 134399 h 134398"/>
                <a:gd name="connsiteX5" fmla="*/ 430075 w 430075"/>
                <a:gd name="connsiteY5" fmla="*/ 67199 h 134398"/>
                <a:gd name="connsiteX6" fmla="*/ 362876 w 430075"/>
                <a:gd name="connsiteY6" fmla="*/ 0 h 134398"/>
                <a:gd name="connsiteX7" fmla="*/ 85119 w 430075"/>
                <a:gd name="connsiteY7" fmla="*/ 94079 h 134398"/>
                <a:gd name="connsiteX8" fmla="*/ 58239 w 430075"/>
                <a:gd name="connsiteY8" fmla="*/ 67199 h 134398"/>
                <a:gd name="connsiteX9" fmla="*/ 85119 w 430075"/>
                <a:gd name="connsiteY9" fmla="*/ 40320 h 134398"/>
                <a:gd name="connsiteX10" fmla="*/ 111999 w 430075"/>
                <a:gd name="connsiteY10" fmla="*/ 67199 h 134398"/>
                <a:gd name="connsiteX11" fmla="*/ 85119 w 430075"/>
                <a:gd name="connsiteY11" fmla="*/ 94079 h 134398"/>
                <a:gd name="connsiteX12" fmla="*/ 215038 w 430075"/>
                <a:gd name="connsiteY12" fmla="*/ 94079 h 134398"/>
                <a:gd name="connsiteX13" fmla="*/ 188158 w 430075"/>
                <a:gd name="connsiteY13" fmla="*/ 67199 h 134398"/>
                <a:gd name="connsiteX14" fmla="*/ 215038 w 430075"/>
                <a:gd name="connsiteY14" fmla="*/ 40320 h 134398"/>
                <a:gd name="connsiteX15" fmla="*/ 241917 w 430075"/>
                <a:gd name="connsiteY15" fmla="*/ 67199 h 134398"/>
                <a:gd name="connsiteX16" fmla="*/ 215038 w 430075"/>
                <a:gd name="connsiteY16" fmla="*/ 94079 h 134398"/>
                <a:gd name="connsiteX17" fmla="*/ 344956 w 430075"/>
                <a:gd name="connsiteY17" fmla="*/ 94079 h 134398"/>
                <a:gd name="connsiteX18" fmla="*/ 318077 w 430075"/>
                <a:gd name="connsiteY18" fmla="*/ 67199 h 134398"/>
                <a:gd name="connsiteX19" fmla="*/ 344956 w 430075"/>
                <a:gd name="connsiteY19" fmla="*/ 40320 h 134398"/>
                <a:gd name="connsiteX20" fmla="*/ 371836 w 430075"/>
                <a:gd name="connsiteY20" fmla="*/ 67199 h 134398"/>
                <a:gd name="connsiteX21" fmla="*/ 344956 w 430075"/>
                <a:gd name="connsiteY21" fmla="*/ 94079 h 13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0075" h="134398">
                  <a:moveTo>
                    <a:pt x="362876" y="0"/>
                  </a:moveTo>
                  <a:lnTo>
                    <a:pt x="67199" y="0"/>
                  </a:lnTo>
                  <a:cubicBezTo>
                    <a:pt x="30086" y="0"/>
                    <a:pt x="0" y="30086"/>
                    <a:pt x="0" y="67199"/>
                  </a:cubicBezTo>
                  <a:cubicBezTo>
                    <a:pt x="0" y="104312"/>
                    <a:pt x="30086" y="134399"/>
                    <a:pt x="67199" y="134399"/>
                  </a:cubicBezTo>
                  <a:lnTo>
                    <a:pt x="362876" y="134399"/>
                  </a:lnTo>
                  <a:cubicBezTo>
                    <a:pt x="399989" y="134399"/>
                    <a:pt x="430075" y="104312"/>
                    <a:pt x="430075" y="67199"/>
                  </a:cubicBezTo>
                  <a:cubicBezTo>
                    <a:pt x="430075" y="30086"/>
                    <a:pt x="399989" y="0"/>
                    <a:pt x="362876" y="0"/>
                  </a:cubicBezTo>
                  <a:close/>
                  <a:moveTo>
                    <a:pt x="85119" y="94079"/>
                  </a:moveTo>
                  <a:cubicBezTo>
                    <a:pt x="70273" y="94079"/>
                    <a:pt x="58239" y="82045"/>
                    <a:pt x="58239" y="67199"/>
                  </a:cubicBezTo>
                  <a:cubicBezTo>
                    <a:pt x="58239" y="52354"/>
                    <a:pt x="70273" y="40320"/>
                    <a:pt x="85119" y="40320"/>
                  </a:cubicBezTo>
                  <a:cubicBezTo>
                    <a:pt x="99965" y="40320"/>
                    <a:pt x="111999" y="52354"/>
                    <a:pt x="111999" y="67199"/>
                  </a:cubicBezTo>
                  <a:cubicBezTo>
                    <a:pt x="111999" y="82045"/>
                    <a:pt x="99965" y="94079"/>
                    <a:pt x="85119" y="94079"/>
                  </a:cubicBezTo>
                  <a:close/>
                  <a:moveTo>
                    <a:pt x="215038" y="94079"/>
                  </a:moveTo>
                  <a:cubicBezTo>
                    <a:pt x="200192" y="94079"/>
                    <a:pt x="188158" y="82045"/>
                    <a:pt x="188158" y="67199"/>
                  </a:cubicBezTo>
                  <a:cubicBezTo>
                    <a:pt x="188158" y="52354"/>
                    <a:pt x="200192" y="40320"/>
                    <a:pt x="215038" y="40320"/>
                  </a:cubicBezTo>
                  <a:cubicBezTo>
                    <a:pt x="229883" y="40320"/>
                    <a:pt x="241917" y="52354"/>
                    <a:pt x="241917" y="67199"/>
                  </a:cubicBezTo>
                  <a:cubicBezTo>
                    <a:pt x="241917" y="82045"/>
                    <a:pt x="229883" y="94079"/>
                    <a:pt x="215038" y="94079"/>
                  </a:cubicBezTo>
                  <a:close/>
                  <a:moveTo>
                    <a:pt x="344956" y="94079"/>
                  </a:moveTo>
                  <a:cubicBezTo>
                    <a:pt x="330111" y="94079"/>
                    <a:pt x="318077" y="82045"/>
                    <a:pt x="318077" y="67199"/>
                  </a:cubicBezTo>
                  <a:cubicBezTo>
                    <a:pt x="318077" y="52354"/>
                    <a:pt x="330111" y="40320"/>
                    <a:pt x="344956" y="40320"/>
                  </a:cubicBezTo>
                  <a:cubicBezTo>
                    <a:pt x="359802" y="40320"/>
                    <a:pt x="371836" y="52354"/>
                    <a:pt x="371836" y="67199"/>
                  </a:cubicBezTo>
                  <a:cubicBezTo>
                    <a:pt x="371836" y="82045"/>
                    <a:pt x="359802" y="94079"/>
                    <a:pt x="344956" y="94079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098F75D-8AF4-4239-805A-0FC4DD907DB1}"/>
                </a:ext>
              </a:extLst>
            </p:cNvPr>
            <p:cNvSpPr/>
            <p:nvPr/>
          </p:nvSpPr>
          <p:spPr>
            <a:xfrm>
              <a:off x="3482731" y="2252323"/>
              <a:ext cx="26879" cy="26879"/>
            </a:xfrm>
            <a:custGeom>
              <a:avLst/>
              <a:gdLst>
                <a:gd name="connsiteX0" fmla="*/ 26880 w 26879"/>
                <a:gd name="connsiteY0" fmla="*/ 13440 h 26879"/>
                <a:gd name="connsiteX1" fmla="*/ 13440 w 26879"/>
                <a:gd name="connsiteY1" fmla="*/ 26880 h 26879"/>
                <a:gd name="connsiteX2" fmla="*/ 0 w 26879"/>
                <a:gd name="connsiteY2" fmla="*/ 13440 h 26879"/>
                <a:gd name="connsiteX3" fmla="*/ 13440 w 26879"/>
                <a:gd name="connsiteY3" fmla="*/ 0 h 26879"/>
                <a:gd name="connsiteX4" fmla="*/ 26880 w 26879"/>
                <a:gd name="connsiteY4" fmla="*/ 13440 h 2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9" h="26879">
                  <a:moveTo>
                    <a:pt x="26880" y="13440"/>
                  </a:moveTo>
                  <a:cubicBezTo>
                    <a:pt x="26880" y="20862"/>
                    <a:pt x="20862" y="26880"/>
                    <a:pt x="13440" y="26880"/>
                  </a:cubicBezTo>
                  <a:cubicBezTo>
                    <a:pt x="6017" y="26880"/>
                    <a:pt x="0" y="20862"/>
                    <a:pt x="0" y="13440"/>
                  </a:cubicBezTo>
                  <a:cubicBezTo>
                    <a:pt x="0" y="6017"/>
                    <a:pt x="6017" y="0"/>
                    <a:pt x="13440" y="0"/>
                  </a:cubicBezTo>
                  <a:cubicBezTo>
                    <a:pt x="20862" y="0"/>
                    <a:pt x="26880" y="6017"/>
                    <a:pt x="26880" y="1344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B47E6B0B-5314-4BCB-9A0F-DE01068F70A2}"/>
                </a:ext>
              </a:extLst>
            </p:cNvPr>
            <p:cNvSpPr/>
            <p:nvPr/>
          </p:nvSpPr>
          <p:spPr>
            <a:xfrm>
              <a:off x="3331936" y="2068513"/>
              <a:ext cx="232957" cy="286849"/>
            </a:xfrm>
            <a:custGeom>
              <a:avLst/>
              <a:gdLst>
                <a:gd name="connsiteX0" fmla="*/ 193624 w 232957"/>
                <a:gd name="connsiteY0" fmla="*/ 107651 h 286849"/>
                <a:gd name="connsiteX1" fmla="*/ 134399 w 232957"/>
                <a:gd name="connsiteY1" fmla="*/ 107651 h 286849"/>
                <a:gd name="connsiteX2" fmla="*/ 134399 w 232957"/>
                <a:gd name="connsiteY2" fmla="*/ 66884 h 286849"/>
                <a:gd name="connsiteX3" fmla="*/ 147517 w 232957"/>
                <a:gd name="connsiteY3" fmla="*/ 17926 h 286849"/>
                <a:gd name="connsiteX4" fmla="*/ 98559 w 232957"/>
                <a:gd name="connsiteY4" fmla="*/ 4808 h 286849"/>
                <a:gd name="connsiteX5" fmla="*/ 85441 w 232957"/>
                <a:gd name="connsiteY5" fmla="*/ 53765 h 286849"/>
                <a:gd name="connsiteX6" fmla="*/ 98559 w 232957"/>
                <a:gd name="connsiteY6" fmla="*/ 66884 h 286849"/>
                <a:gd name="connsiteX7" fmla="*/ 98559 w 232957"/>
                <a:gd name="connsiteY7" fmla="*/ 107651 h 286849"/>
                <a:gd name="connsiteX8" fmla="*/ 39334 w 232957"/>
                <a:gd name="connsiteY8" fmla="*/ 107651 h 286849"/>
                <a:gd name="connsiteX9" fmla="*/ 0 w 232957"/>
                <a:gd name="connsiteY9" fmla="*/ 146985 h 286849"/>
                <a:gd name="connsiteX10" fmla="*/ 0 w 232957"/>
                <a:gd name="connsiteY10" fmla="*/ 247515 h 286849"/>
                <a:gd name="connsiteX11" fmla="*/ 39334 w 232957"/>
                <a:gd name="connsiteY11" fmla="*/ 286849 h 286849"/>
                <a:gd name="connsiteX12" fmla="*/ 193624 w 232957"/>
                <a:gd name="connsiteY12" fmla="*/ 286849 h 286849"/>
                <a:gd name="connsiteX13" fmla="*/ 232958 w 232957"/>
                <a:gd name="connsiteY13" fmla="*/ 247515 h 286849"/>
                <a:gd name="connsiteX14" fmla="*/ 232958 w 232957"/>
                <a:gd name="connsiteY14" fmla="*/ 146985 h 286849"/>
                <a:gd name="connsiteX15" fmla="*/ 193624 w 232957"/>
                <a:gd name="connsiteY15" fmla="*/ 107651 h 286849"/>
                <a:gd name="connsiteX16" fmla="*/ 71679 w 232957"/>
                <a:gd name="connsiteY16" fmla="*/ 224130 h 286849"/>
                <a:gd name="connsiteX17" fmla="*/ 44800 w 232957"/>
                <a:gd name="connsiteY17" fmla="*/ 197250 h 286849"/>
                <a:gd name="connsiteX18" fmla="*/ 71679 w 232957"/>
                <a:gd name="connsiteY18" fmla="*/ 170371 h 286849"/>
                <a:gd name="connsiteX19" fmla="*/ 98559 w 232957"/>
                <a:gd name="connsiteY19" fmla="*/ 197250 h 286849"/>
                <a:gd name="connsiteX20" fmla="*/ 71679 w 232957"/>
                <a:gd name="connsiteY20" fmla="*/ 224130 h 286849"/>
                <a:gd name="connsiteX21" fmla="*/ 161278 w 232957"/>
                <a:gd name="connsiteY21" fmla="*/ 224130 h 286849"/>
                <a:gd name="connsiteX22" fmla="*/ 134399 w 232957"/>
                <a:gd name="connsiteY22" fmla="*/ 197250 h 286849"/>
                <a:gd name="connsiteX23" fmla="*/ 161278 w 232957"/>
                <a:gd name="connsiteY23" fmla="*/ 170371 h 286849"/>
                <a:gd name="connsiteX24" fmla="*/ 188158 w 232957"/>
                <a:gd name="connsiteY24" fmla="*/ 197250 h 286849"/>
                <a:gd name="connsiteX25" fmla="*/ 161278 w 232957"/>
                <a:gd name="connsiteY25" fmla="*/ 224130 h 28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2957" h="286849">
                  <a:moveTo>
                    <a:pt x="193624" y="107651"/>
                  </a:moveTo>
                  <a:lnTo>
                    <a:pt x="134399" y="107651"/>
                  </a:lnTo>
                  <a:lnTo>
                    <a:pt x="134399" y="66884"/>
                  </a:lnTo>
                  <a:cubicBezTo>
                    <a:pt x="151541" y="56986"/>
                    <a:pt x="157414" y="35068"/>
                    <a:pt x="147517" y="17926"/>
                  </a:cubicBezTo>
                  <a:cubicBezTo>
                    <a:pt x="137620" y="784"/>
                    <a:pt x="115701" y="-5089"/>
                    <a:pt x="98559" y="4808"/>
                  </a:cubicBezTo>
                  <a:cubicBezTo>
                    <a:pt x="81417" y="14704"/>
                    <a:pt x="75544" y="36623"/>
                    <a:pt x="85441" y="53765"/>
                  </a:cubicBezTo>
                  <a:cubicBezTo>
                    <a:pt x="88587" y="59214"/>
                    <a:pt x="93110" y="63738"/>
                    <a:pt x="98559" y="66884"/>
                  </a:cubicBezTo>
                  <a:lnTo>
                    <a:pt x="98559" y="107651"/>
                  </a:lnTo>
                  <a:lnTo>
                    <a:pt x="39334" y="107651"/>
                  </a:lnTo>
                  <a:cubicBezTo>
                    <a:pt x="17631" y="107700"/>
                    <a:pt x="49" y="125282"/>
                    <a:pt x="0" y="146985"/>
                  </a:cubicBezTo>
                  <a:lnTo>
                    <a:pt x="0" y="247515"/>
                  </a:lnTo>
                  <a:cubicBezTo>
                    <a:pt x="49" y="269218"/>
                    <a:pt x="17631" y="286800"/>
                    <a:pt x="39334" y="286849"/>
                  </a:cubicBezTo>
                  <a:lnTo>
                    <a:pt x="193624" y="286849"/>
                  </a:lnTo>
                  <a:cubicBezTo>
                    <a:pt x="215326" y="286800"/>
                    <a:pt x="232908" y="269218"/>
                    <a:pt x="232958" y="247515"/>
                  </a:cubicBezTo>
                  <a:lnTo>
                    <a:pt x="232958" y="146985"/>
                  </a:lnTo>
                  <a:cubicBezTo>
                    <a:pt x="232908" y="125282"/>
                    <a:pt x="215326" y="107700"/>
                    <a:pt x="193624" y="107651"/>
                  </a:cubicBezTo>
                  <a:close/>
                  <a:moveTo>
                    <a:pt x="71679" y="224130"/>
                  </a:moveTo>
                  <a:cubicBezTo>
                    <a:pt x="56834" y="224130"/>
                    <a:pt x="44800" y="212096"/>
                    <a:pt x="44800" y="197250"/>
                  </a:cubicBezTo>
                  <a:cubicBezTo>
                    <a:pt x="44800" y="182405"/>
                    <a:pt x="56834" y="170371"/>
                    <a:pt x="71679" y="170371"/>
                  </a:cubicBezTo>
                  <a:cubicBezTo>
                    <a:pt x="86525" y="170371"/>
                    <a:pt x="98559" y="182405"/>
                    <a:pt x="98559" y="197250"/>
                  </a:cubicBezTo>
                  <a:cubicBezTo>
                    <a:pt x="98559" y="212096"/>
                    <a:pt x="86525" y="224130"/>
                    <a:pt x="71679" y="224130"/>
                  </a:cubicBezTo>
                  <a:close/>
                  <a:moveTo>
                    <a:pt x="161278" y="224130"/>
                  </a:moveTo>
                  <a:cubicBezTo>
                    <a:pt x="146433" y="224130"/>
                    <a:pt x="134399" y="212096"/>
                    <a:pt x="134399" y="197250"/>
                  </a:cubicBezTo>
                  <a:cubicBezTo>
                    <a:pt x="134399" y="182405"/>
                    <a:pt x="146433" y="170371"/>
                    <a:pt x="161278" y="170371"/>
                  </a:cubicBezTo>
                  <a:cubicBezTo>
                    <a:pt x="176124" y="170371"/>
                    <a:pt x="188158" y="182405"/>
                    <a:pt x="188158" y="197250"/>
                  </a:cubicBezTo>
                  <a:cubicBezTo>
                    <a:pt x="188158" y="212096"/>
                    <a:pt x="176124" y="224130"/>
                    <a:pt x="161278" y="22413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0304B1E-840A-446B-B939-FB79F4B06BD3}"/>
                </a:ext>
              </a:extLst>
            </p:cNvPr>
            <p:cNvSpPr/>
            <p:nvPr/>
          </p:nvSpPr>
          <p:spPr>
            <a:xfrm>
              <a:off x="3393132" y="2252323"/>
              <a:ext cx="26879" cy="26879"/>
            </a:xfrm>
            <a:custGeom>
              <a:avLst/>
              <a:gdLst>
                <a:gd name="connsiteX0" fmla="*/ 26880 w 26879"/>
                <a:gd name="connsiteY0" fmla="*/ 13440 h 26879"/>
                <a:gd name="connsiteX1" fmla="*/ 13440 w 26879"/>
                <a:gd name="connsiteY1" fmla="*/ 26880 h 26879"/>
                <a:gd name="connsiteX2" fmla="*/ 0 w 26879"/>
                <a:gd name="connsiteY2" fmla="*/ 13440 h 26879"/>
                <a:gd name="connsiteX3" fmla="*/ 13440 w 26879"/>
                <a:gd name="connsiteY3" fmla="*/ 0 h 26879"/>
                <a:gd name="connsiteX4" fmla="*/ 26880 w 26879"/>
                <a:gd name="connsiteY4" fmla="*/ 13440 h 2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9" h="26879">
                  <a:moveTo>
                    <a:pt x="26880" y="13440"/>
                  </a:moveTo>
                  <a:cubicBezTo>
                    <a:pt x="26880" y="20862"/>
                    <a:pt x="20862" y="26880"/>
                    <a:pt x="13440" y="26880"/>
                  </a:cubicBezTo>
                  <a:cubicBezTo>
                    <a:pt x="6017" y="26880"/>
                    <a:pt x="0" y="20862"/>
                    <a:pt x="0" y="13440"/>
                  </a:cubicBezTo>
                  <a:cubicBezTo>
                    <a:pt x="0" y="6017"/>
                    <a:pt x="6017" y="0"/>
                    <a:pt x="13440" y="0"/>
                  </a:cubicBezTo>
                  <a:cubicBezTo>
                    <a:pt x="20862" y="0"/>
                    <a:pt x="26880" y="6017"/>
                    <a:pt x="26880" y="13440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8C5E3553-F8DA-4E9E-A3DD-75C1C9047112}"/>
                </a:ext>
              </a:extLst>
            </p:cNvPr>
            <p:cNvSpPr/>
            <p:nvPr/>
          </p:nvSpPr>
          <p:spPr>
            <a:xfrm>
              <a:off x="3158856" y="2262806"/>
              <a:ext cx="562792" cy="373180"/>
            </a:xfrm>
            <a:custGeom>
              <a:avLst/>
              <a:gdLst>
                <a:gd name="connsiteX0" fmla="*/ 522517 w 562792"/>
                <a:gd name="connsiteY0" fmla="*/ 279101 h 373180"/>
                <a:gd name="connsiteX1" fmla="*/ 522517 w 562792"/>
                <a:gd name="connsiteY1" fmla="*/ 204465 h 373180"/>
                <a:gd name="connsiteX2" fmla="*/ 482287 w 562792"/>
                <a:gd name="connsiteY2" fmla="*/ 164235 h 373180"/>
                <a:gd name="connsiteX3" fmla="*/ 432918 w 562792"/>
                <a:gd name="connsiteY3" fmla="*/ 164235 h 373180"/>
                <a:gd name="connsiteX4" fmla="*/ 432918 w 562792"/>
                <a:gd name="connsiteY4" fmla="*/ 119436 h 373180"/>
                <a:gd name="connsiteX5" fmla="*/ 146201 w 562792"/>
                <a:gd name="connsiteY5" fmla="*/ 119436 h 373180"/>
                <a:gd name="connsiteX6" fmla="*/ 146201 w 562792"/>
                <a:gd name="connsiteY6" fmla="*/ 173195 h 373180"/>
                <a:gd name="connsiteX7" fmla="*/ 78912 w 562792"/>
                <a:gd name="connsiteY7" fmla="*/ 173195 h 373180"/>
                <a:gd name="connsiteX8" fmla="*/ 74521 w 562792"/>
                <a:gd name="connsiteY8" fmla="*/ 168805 h 373180"/>
                <a:gd name="connsiteX9" fmla="*/ 74521 w 562792"/>
                <a:gd name="connsiteY9" fmla="*/ 94527 h 373180"/>
                <a:gd name="connsiteX10" fmla="*/ 113820 w 562792"/>
                <a:gd name="connsiteY10" fmla="*/ 22289 h 373180"/>
                <a:gd name="connsiteX11" fmla="*/ 101401 w 562792"/>
                <a:gd name="connsiteY11" fmla="*/ 0 h 373180"/>
                <a:gd name="connsiteX12" fmla="*/ 74521 w 562792"/>
                <a:gd name="connsiteY12" fmla="*/ 23833 h 373180"/>
                <a:gd name="connsiteX13" fmla="*/ 80525 w 562792"/>
                <a:gd name="connsiteY13" fmla="*/ 38796 h 373180"/>
                <a:gd name="connsiteX14" fmla="*/ 58003 w 562792"/>
                <a:gd name="connsiteY14" fmla="*/ 61074 h 373180"/>
                <a:gd name="connsiteX15" fmla="*/ 35726 w 562792"/>
                <a:gd name="connsiteY15" fmla="*/ 38553 h 373180"/>
                <a:gd name="connsiteX16" fmla="*/ 41191 w 562792"/>
                <a:gd name="connsiteY16" fmla="*/ 24013 h 373180"/>
                <a:gd name="connsiteX17" fmla="*/ 14311 w 562792"/>
                <a:gd name="connsiteY17" fmla="*/ 448 h 373180"/>
                <a:gd name="connsiteX18" fmla="*/ 20004 w 562792"/>
                <a:gd name="connsiteY18" fmla="*/ 82614 h 373180"/>
                <a:gd name="connsiteX19" fmla="*/ 38682 w 562792"/>
                <a:gd name="connsiteY19" fmla="*/ 93541 h 373180"/>
                <a:gd name="connsiteX20" fmla="*/ 38682 w 562792"/>
                <a:gd name="connsiteY20" fmla="*/ 168805 h 373180"/>
                <a:gd name="connsiteX21" fmla="*/ 78912 w 562792"/>
                <a:gd name="connsiteY21" fmla="*/ 209035 h 373180"/>
                <a:gd name="connsiteX22" fmla="*/ 146201 w 562792"/>
                <a:gd name="connsiteY22" fmla="*/ 209035 h 373180"/>
                <a:gd name="connsiteX23" fmla="*/ 146201 w 562792"/>
                <a:gd name="connsiteY23" fmla="*/ 370313 h 373180"/>
                <a:gd name="connsiteX24" fmla="*/ 432918 w 562792"/>
                <a:gd name="connsiteY24" fmla="*/ 370313 h 373180"/>
                <a:gd name="connsiteX25" fmla="*/ 432918 w 562792"/>
                <a:gd name="connsiteY25" fmla="*/ 200075 h 373180"/>
                <a:gd name="connsiteX26" fmla="*/ 482287 w 562792"/>
                <a:gd name="connsiteY26" fmla="*/ 200075 h 373180"/>
                <a:gd name="connsiteX27" fmla="*/ 486677 w 562792"/>
                <a:gd name="connsiteY27" fmla="*/ 204465 h 373180"/>
                <a:gd name="connsiteX28" fmla="*/ 486677 w 562792"/>
                <a:gd name="connsiteY28" fmla="*/ 279101 h 373180"/>
                <a:gd name="connsiteX29" fmla="*/ 449191 w 562792"/>
                <a:gd name="connsiteY29" fmla="*/ 352439 h 373180"/>
                <a:gd name="connsiteX30" fmla="*/ 461052 w 562792"/>
                <a:gd name="connsiteY30" fmla="*/ 373180 h 373180"/>
                <a:gd name="connsiteX31" fmla="*/ 487931 w 562792"/>
                <a:gd name="connsiteY31" fmla="*/ 349347 h 373180"/>
                <a:gd name="connsiteX32" fmla="*/ 482197 w 562792"/>
                <a:gd name="connsiteY32" fmla="*/ 334473 h 373180"/>
                <a:gd name="connsiteX33" fmla="*/ 504616 w 562792"/>
                <a:gd name="connsiteY33" fmla="*/ 312092 h 373180"/>
                <a:gd name="connsiteX34" fmla="*/ 526997 w 562792"/>
                <a:gd name="connsiteY34" fmla="*/ 334511 h 373180"/>
                <a:gd name="connsiteX35" fmla="*/ 521441 w 562792"/>
                <a:gd name="connsiteY35" fmla="*/ 349257 h 373180"/>
                <a:gd name="connsiteX36" fmla="*/ 548321 w 562792"/>
                <a:gd name="connsiteY36" fmla="*/ 372822 h 373180"/>
                <a:gd name="connsiteX37" fmla="*/ 543028 w 562792"/>
                <a:gd name="connsiteY37" fmla="*/ 290756 h 373180"/>
                <a:gd name="connsiteX38" fmla="*/ 522517 w 562792"/>
                <a:gd name="connsiteY38" fmla="*/ 279101 h 373180"/>
                <a:gd name="connsiteX39" fmla="*/ 397078 w 562792"/>
                <a:gd name="connsiteY39" fmla="*/ 244874 h 373180"/>
                <a:gd name="connsiteX40" fmla="*/ 372169 w 562792"/>
                <a:gd name="connsiteY40" fmla="*/ 244874 h 373180"/>
                <a:gd name="connsiteX41" fmla="*/ 369750 w 562792"/>
                <a:gd name="connsiteY41" fmla="*/ 245860 h 373180"/>
                <a:gd name="connsiteX42" fmla="*/ 342333 w 562792"/>
                <a:gd name="connsiteY42" fmla="*/ 273904 h 373180"/>
                <a:gd name="connsiteX43" fmla="*/ 321456 w 562792"/>
                <a:gd name="connsiteY43" fmla="*/ 224446 h 373180"/>
                <a:gd name="connsiteX44" fmla="*/ 282481 w 562792"/>
                <a:gd name="connsiteY44" fmla="*/ 305085 h 373180"/>
                <a:gd name="connsiteX45" fmla="*/ 255153 w 562792"/>
                <a:gd name="connsiteY45" fmla="*/ 200075 h 373180"/>
                <a:gd name="connsiteX46" fmla="*/ 234097 w 562792"/>
                <a:gd name="connsiteY46" fmla="*/ 244874 h 373180"/>
                <a:gd name="connsiteX47" fmla="*/ 191000 w 562792"/>
                <a:gd name="connsiteY47" fmla="*/ 244874 h 373180"/>
                <a:gd name="connsiteX48" fmla="*/ 191000 w 562792"/>
                <a:gd name="connsiteY48" fmla="*/ 226954 h 373180"/>
                <a:gd name="connsiteX49" fmla="*/ 222718 w 562792"/>
                <a:gd name="connsiteY49" fmla="*/ 226954 h 373180"/>
                <a:gd name="connsiteX50" fmla="*/ 259991 w 562792"/>
                <a:gd name="connsiteY50" fmla="*/ 147659 h 373180"/>
                <a:gd name="connsiteX51" fmla="*/ 287588 w 562792"/>
                <a:gd name="connsiteY51" fmla="*/ 253207 h 373180"/>
                <a:gd name="connsiteX52" fmla="*/ 322621 w 562792"/>
                <a:gd name="connsiteY52" fmla="*/ 181528 h 373180"/>
                <a:gd name="connsiteX53" fmla="*/ 348426 w 562792"/>
                <a:gd name="connsiteY53" fmla="*/ 242634 h 373180"/>
                <a:gd name="connsiteX54" fmla="*/ 357386 w 562792"/>
                <a:gd name="connsiteY54" fmla="*/ 233674 h 373180"/>
                <a:gd name="connsiteX55" fmla="*/ 372169 w 562792"/>
                <a:gd name="connsiteY55" fmla="*/ 226954 h 373180"/>
                <a:gd name="connsiteX56" fmla="*/ 397078 w 562792"/>
                <a:gd name="connsiteY56" fmla="*/ 226954 h 37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62792" h="373180">
                  <a:moveTo>
                    <a:pt x="522517" y="279101"/>
                  </a:moveTo>
                  <a:lnTo>
                    <a:pt x="522517" y="204465"/>
                  </a:lnTo>
                  <a:cubicBezTo>
                    <a:pt x="522517" y="182246"/>
                    <a:pt x="504506" y="164235"/>
                    <a:pt x="482287" y="164235"/>
                  </a:cubicBezTo>
                  <a:lnTo>
                    <a:pt x="432918" y="164235"/>
                  </a:lnTo>
                  <a:lnTo>
                    <a:pt x="432918" y="119436"/>
                  </a:lnTo>
                  <a:lnTo>
                    <a:pt x="146201" y="119436"/>
                  </a:lnTo>
                  <a:lnTo>
                    <a:pt x="146201" y="173195"/>
                  </a:lnTo>
                  <a:lnTo>
                    <a:pt x="78912" y="173195"/>
                  </a:lnTo>
                  <a:cubicBezTo>
                    <a:pt x="76487" y="173195"/>
                    <a:pt x="74521" y="171229"/>
                    <a:pt x="74521" y="168805"/>
                  </a:cubicBezTo>
                  <a:lnTo>
                    <a:pt x="74521" y="94527"/>
                  </a:lnTo>
                  <a:cubicBezTo>
                    <a:pt x="105322" y="85431"/>
                    <a:pt x="122917" y="53088"/>
                    <a:pt x="113820" y="22289"/>
                  </a:cubicBezTo>
                  <a:cubicBezTo>
                    <a:pt x="111382" y="14031"/>
                    <a:pt x="107140" y="6419"/>
                    <a:pt x="101401" y="0"/>
                  </a:cubicBezTo>
                  <a:lnTo>
                    <a:pt x="74521" y="23833"/>
                  </a:lnTo>
                  <a:cubicBezTo>
                    <a:pt x="78281" y="27922"/>
                    <a:pt x="80416" y="33243"/>
                    <a:pt x="80525" y="38796"/>
                  </a:cubicBezTo>
                  <a:cubicBezTo>
                    <a:pt x="80457" y="51167"/>
                    <a:pt x="70374" y="61142"/>
                    <a:pt x="58003" y="61074"/>
                  </a:cubicBezTo>
                  <a:cubicBezTo>
                    <a:pt x="45632" y="61006"/>
                    <a:pt x="35659" y="50924"/>
                    <a:pt x="35726" y="38553"/>
                  </a:cubicBezTo>
                  <a:cubicBezTo>
                    <a:pt x="35755" y="33209"/>
                    <a:pt x="37693" y="28053"/>
                    <a:pt x="41191" y="24013"/>
                  </a:cubicBezTo>
                  <a:lnTo>
                    <a:pt x="14311" y="448"/>
                  </a:lnTo>
                  <a:cubicBezTo>
                    <a:pt x="-6807" y="24710"/>
                    <a:pt x="-4258" y="61496"/>
                    <a:pt x="20004" y="82614"/>
                  </a:cubicBezTo>
                  <a:cubicBezTo>
                    <a:pt x="25493" y="87391"/>
                    <a:pt x="31827" y="91098"/>
                    <a:pt x="38682" y="93541"/>
                  </a:cubicBezTo>
                  <a:lnTo>
                    <a:pt x="38682" y="168805"/>
                  </a:lnTo>
                  <a:cubicBezTo>
                    <a:pt x="38682" y="191023"/>
                    <a:pt x="56693" y="209035"/>
                    <a:pt x="78912" y="209035"/>
                  </a:cubicBezTo>
                  <a:lnTo>
                    <a:pt x="146201" y="209035"/>
                  </a:lnTo>
                  <a:lnTo>
                    <a:pt x="146201" y="370313"/>
                  </a:lnTo>
                  <a:lnTo>
                    <a:pt x="432918" y="370313"/>
                  </a:lnTo>
                  <a:lnTo>
                    <a:pt x="432918" y="200075"/>
                  </a:lnTo>
                  <a:lnTo>
                    <a:pt x="482287" y="200075"/>
                  </a:lnTo>
                  <a:cubicBezTo>
                    <a:pt x="484711" y="200075"/>
                    <a:pt x="486677" y="202041"/>
                    <a:pt x="486677" y="204465"/>
                  </a:cubicBezTo>
                  <a:lnTo>
                    <a:pt x="486677" y="279101"/>
                  </a:lnTo>
                  <a:cubicBezTo>
                    <a:pt x="456074" y="289001"/>
                    <a:pt x="439291" y="321835"/>
                    <a:pt x="449191" y="352439"/>
                  </a:cubicBezTo>
                  <a:cubicBezTo>
                    <a:pt x="451669" y="360098"/>
                    <a:pt x="455707" y="367160"/>
                    <a:pt x="461052" y="373180"/>
                  </a:cubicBezTo>
                  <a:lnTo>
                    <a:pt x="487931" y="349347"/>
                  </a:lnTo>
                  <a:cubicBezTo>
                    <a:pt x="484224" y="345283"/>
                    <a:pt x="482177" y="339975"/>
                    <a:pt x="482197" y="334473"/>
                  </a:cubicBezTo>
                  <a:cubicBezTo>
                    <a:pt x="482208" y="322102"/>
                    <a:pt x="492245" y="312082"/>
                    <a:pt x="504616" y="312092"/>
                  </a:cubicBezTo>
                  <a:cubicBezTo>
                    <a:pt x="516987" y="312103"/>
                    <a:pt x="527007" y="322140"/>
                    <a:pt x="526997" y="334511"/>
                  </a:cubicBezTo>
                  <a:cubicBezTo>
                    <a:pt x="526992" y="339937"/>
                    <a:pt x="525018" y="345177"/>
                    <a:pt x="521441" y="349257"/>
                  </a:cubicBezTo>
                  <a:lnTo>
                    <a:pt x="548321" y="372822"/>
                  </a:lnTo>
                  <a:cubicBezTo>
                    <a:pt x="569521" y="348698"/>
                    <a:pt x="567151" y="311956"/>
                    <a:pt x="543028" y="290756"/>
                  </a:cubicBezTo>
                  <a:cubicBezTo>
                    <a:pt x="537060" y="285510"/>
                    <a:pt x="530078" y="281544"/>
                    <a:pt x="522517" y="279101"/>
                  </a:cubicBezTo>
                  <a:close/>
                  <a:moveTo>
                    <a:pt x="397078" y="244874"/>
                  </a:moveTo>
                  <a:lnTo>
                    <a:pt x="372169" y="244874"/>
                  </a:lnTo>
                  <a:cubicBezTo>
                    <a:pt x="371303" y="245029"/>
                    <a:pt x="370479" y="245365"/>
                    <a:pt x="369750" y="245860"/>
                  </a:cubicBezTo>
                  <a:lnTo>
                    <a:pt x="342333" y="273904"/>
                  </a:lnTo>
                  <a:lnTo>
                    <a:pt x="321456" y="224446"/>
                  </a:lnTo>
                  <a:lnTo>
                    <a:pt x="282481" y="305085"/>
                  </a:lnTo>
                  <a:lnTo>
                    <a:pt x="255153" y="200075"/>
                  </a:lnTo>
                  <a:lnTo>
                    <a:pt x="234097" y="244874"/>
                  </a:lnTo>
                  <a:lnTo>
                    <a:pt x="191000" y="244874"/>
                  </a:lnTo>
                  <a:lnTo>
                    <a:pt x="191000" y="226954"/>
                  </a:lnTo>
                  <a:lnTo>
                    <a:pt x="222718" y="226954"/>
                  </a:lnTo>
                  <a:lnTo>
                    <a:pt x="259991" y="147659"/>
                  </a:lnTo>
                  <a:lnTo>
                    <a:pt x="287588" y="253207"/>
                  </a:lnTo>
                  <a:lnTo>
                    <a:pt x="322621" y="181528"/>
                  </a:lnTo>
                  <a:lnTo>
                    <a:pt x="348426" y="242634"/>
                  </a:lnTo>
                  <a:lnTo>
                    <a:pt x="357386" y="233674"/>
                  </a:lnTo>
                  <a:cubicBezTo>
                    <a:pt x="361320" y="229693"/>
                    <a:pt x="366583" y="227300"/>
                    <a:pt x="372169" y="226954"/>
                  </a:cubicBezTo>
                  <a:lnTo>
                    <a:pt x="397078" y="226954"/>
                  </a:ln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E8C45CC7-4A34-4642-BA3D-04731F6A4A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56" y="1666638"/>
            <a:ext cx="723763" cy="607831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EB0D53-B2B6-4235-8244-DA4CBE282ED4}"/>
              </a:ext>
            </a:extLst>
          </p:cNvPr>
          <p:cNvSpPr txBox="1">
            <a:spLocks/>
          </p:cNvSpPr>
          <p:nvPr/>
        </p:nvSpPr>
        <p:spPr>
          <a:xfrm>
            <a:off x="3046087" y="3078970"/>
            <a:ext cx="3315334" cy="1602652"/>
          </a:xfrm>
          <a:prstGeom prst="rect">
            <a:avLst/>
          </a:prstGeom>
          <a:noFill/>
          <a:ln w="3175">
            <a:noFill/>
          </a:ln>
        </p:spPr>
        <p:txBody>
          <a:bodyPr vert="horz" lIns="36000" tIns="36000" rIns="36000" bIns="36000" rtlCol="0" anchor="ctr">
            <a:noAutofit/>
          </a:bodyPr>
          <a:lstStyle>
            <a:lvl1pPr marL="239713" indent="-147638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1pPr>
            <a:lvl2pPr marL="479988" indent="-239994">
              <a:lnSpc>
                <a:spcPct val="107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2pPr>
            <a:lvl3pPr marL="719982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959976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4pPr>
            <a:lvl5pPr marL="1199970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 marL="92072" indent="0">
              <a:buClrTx/>
              <a:buNone/>
            </a:pPr>
            <a:r>
              <a:rPr lang="de-DE" sz="1300" b="1">
                <a:cs typeface="Arial" panose="020B0604020202020204" pitchFamily="34" charset="0"/>
              </a:rPr>
              <a:t>„Augmentation“: KI als Partner</a:t>
            </a:r>
          </a:p>
          <a:p>
            <a:pPr>
              <a:buClrTx/>
            </a:pPr>
            <a:r>
              <a:rPr lang="de-CH" sz="1300">
                <a:cs typeface="Arial" panose="020B0604020202020204" pitchFamily="34" charset="0"/>
              </a:rPr>
              <a:t>Semi-strukturierte Aufgaben</a:t>
            </a:r>
          </a:p>
          <a:p>
            <a:pPr>
              <a:buClrTx/>
            </a:pPr>
            <a:r>
              <a:rPr lang="en-US" sz="1300">
                <a:cs typeface="Arial" panose="020B0604020202020204" pitchFamily="34" charset="0"/>
              </a:rPr>
              <a:t>Mensch und KI </a:t>
            </a:r>
            <a:r>
              <a:rPr lang="en-US" sz="1300" err="1">
                <a:cs typeface="Arial" panose="020B0604020202020204" pitchFamily="34" charset="0"/>
              </a:rPr>
              <a:t>arbeiten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zusammen</a:t>
            </a:r>
            <a:r>
              <a:rPr lang="en-US" sz="1300">
                <a:cs typeface="Arial" panose="020B0604020202020204" pitchFamily="34" charset="0"/>
              </a:rPr>
              <a:t>,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lernen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auch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voneinander</a:t>
            </a:r>
            <a:endParaRPr lang="en-US" sz="1300">
              <a:cs typeface="Arial" panose="020B0604020202020204" pitchFamily="34" charset="0"/>
            </a:endParaRPr>
          </a:p>
          <a:p>
            <a:pPr>
              <a:buClrTx/>
            </a:pPr>
            <a:r>
              <a:rPr lang="en-US" sz="1300" err="1">
                <a:cs typeface="Arial" panose="020B0604020202020204" pitchFamily="34" charset="0"/>
              </a:rPr>
              <a:t>Beispiele</a:t>
            </a:r>
            <a:r>
              <a:rPr lang="en-US" sz="1300">
                <a:cs typeface="Arial" panose="020B0604020202020204" pitchFamily="34" charset="0"/>
              </a:rPr>
              <a:t>: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Gemeinsame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Erstellung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Prüfungsaufgaben</a:t>
            </a:r>
            <a:r>
              <a:rPr lang="en-US" sz="1300">
                <a:cs typeface="Arial" panose="020B0604020202020204" pitchFamily="34" charset="0"/>
              </a:rPr>
              <a:t>,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>
                <a:cs typeface="Arial" panose="020B0604020202020204" pitchFamily="34" charset="0"/>
              </a:rPr>
              <a:t>KI-</a:t>
            </a:r>
            <a:r>
              <a:rPr lang="en-US" sz="1300" err="1">
                <a:cs typeface="Arial" panose="020B0604020202020204" pitchFamily="34" charset="0"/>
              </a:rPr>
              <a:t>basierte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Korrekturhilfen</a:t>
            </a:r>
            <a:r>
              <a:rPr lang="en-US" sz="1300">
                <a:cs typeface="Arial" panose="020B0604020202020204" pitchFamily="34" charset="0"/>
              </a:rPr>
              <a:t>, Analytics für </a:t>
            </a:r>
            <a:r>
              <a:rPr lang="en-US" sz="1300" err="1">
                <a:cs typeface="Arial" panose="020B0604020202020204" pitchFamily="34" charset="0"/>
              </a:rPr>
              <a:t>adaptives</a:t>
            </a:r>
            <a:r>
              <a:rPr lang="en-US" sz="1300">
                <a:cs typeface="Arial" panose="020B0604020202020204" pitchFamily="34" charset="0"/>
              </a:rPr>
              <a:t> Coaching</a:t>
            </a:r>
            <a:br>
              <a:rPr lang="en-US" sz="1300">
                <a:cs typeface="Arial" panose="020B0604020202020204" pitchFamily="34" charset="0"/>
              </a:rPr>
            </a:br>
            <a:endParaRPr lang="en-US" sz="1300"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A461E9-D87E-42E1-B878-466B24F5412D}"/>
              </a:ext>
            </a:extLst>
          </p:cNvPr>
          <p:cNvSpPr txBox="1">
            <a:spLocks/>
          </p:cNvSpPr>
          <p:nvPr/>
        </p:nvSpPr>
        <p:spPr>
          <a:xfrm>
            <a:off x="339642" y="1166052"/>
            <a:ext cx="3032827" cy="1712165"/>
          </a:xfrm>
          <a:prstGeom prst="rect">
            <a:avLst/>
          </a:prstGeom>
          <a:noFill/>
          <a:ln w="3175">
            <a:noFill/>
          </a:ln>
        </p:spPr>
        <p:txBody>
          <a:bodyPr vert="horz" lIns="36000" tIns="36000" rIns="36000" bIns="36000" rtlCol="0" anchor="ctr">
            <a:noAutofit/>
          </a:bodyPr>
          <a:lstStyle>
            <a:lvl1pPr marL="239713" indent="-147638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1pPr>
            <a:lvl2pPr marL="479988" indent="-239994">
              <a:lnSpc>
                <a:spcPct val="107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2pPr>
            <a:lvl3pPr marL="719982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959976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4pPr>
            <a:lvl5pPr marL="1199970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 marL="92072" indent="0">
              <a:buClrTx/>
              <a:buNone/>
            </a:pPr>
            <a:r>
              <a:rPr lang="de-DE" sz="1300" b="1">
                <a:cs typeface="Arial" panose="020B0604020202020204" pitchFamily="34" charset="0"/>
              </a:rPr>
              <a:t>KI zur Entlastung:</a:t>
            </a:r>
          </a:p>
          <a:p>
            <a:pPr>
              <a:buClrTx/>
            </a:pPr>
            <a:r>
              <a:rPr lang="de-DE" sz="1300">
                <a:cs typeface="Arial" panose="020B0604020202020204" pitchFamily="34" charset="0"/>
              </a:rPr>
              <a:t>Stark strukturierte Aufgaben</a:t>
            </a:r>
          </a:p>
          <a:p>
            <a:pPr>
              <a:buClrTx/>
            </a:pPr>
            <a:r>
              <a:rPr lang="de-DE" sz="1300">
                <a:cs typeface="Arial" panose="020B0604020202020204" pitchFamily="34" charset="0"/>
              </a:rPr>
              <a:t>Routineentscheidungen</a:t>
            </a:r>
          </a:p>
          <a:p>
            <a:pPr>
              <a:buClrTx/>
            </a:pPr>
            <a:r>
              <a:rPr lang="de-DE" sz="1300">
                <a:cs typeface="Arial" panose="020B0604020202020204" pitchFamily="34" charset="0"/>
              </a:rPr>
              <a:t>Nimmt dem Menschen Arbeit</a:t>
            </a:r>
            <a:br>
              <a:rPr lang="de-DE" sz="1300">
                <a:cs typeface="Arial" panose="020B0604020202020204" pitchFamily="34" charset="0"/>
              </a:rPr>
            </a:br>
            <a:r>
              <a:rPr lang="de-DE" sz="1300">
                <a:cs typeface="Arial" panose="020B0604020202020204" pitchFamily="34" charset="0"/>
              </a:rPr>
              <a:t>ab (Entlastung)</a:t>
            </a:r>
          </a:p>
          <a:p>
            <a:pPr>
              <a:buClrTx/>
            </a:pPr>
            <a:r>
              <a:rPr lang="de-DE" sz="1300">
                <a:cs typeface="Arial" panose="020B0604020202020204" pitchFamily="34" charset="0"/>
              </a:rPr>
              <a:t>Schafft neue Ressourcen frei</a:t>
            </a:r>
          </a:p>
          <a:p>
            <a:pPr>
              <a:buClrTx/>
            </a:pPr>
            <a:r>
              <a:rPr lang="de-DE" sz="1300">
                <a:cs typeface="Arial" panose="020B0604020202020204" pitchFamily="34" charset="0"/>
              </a:rPr>
              <a:t>Beispiele:</a:t>
            </a:r>
            <a:br>
              <a:rPr lang="de-DE" sz="1300">
                <a:cs typeface="Arial" panose="020B0604020202020204" pitchFamily="34" charset="0"/>
              </a:rPr>
            </a:br>
            <a:r>
              <a:rPr lang="de-DE" sz="1300">
                <a:cs typeface="Arial" panose="020B0604020202020204" pitchFamily="34" charset="0"/>
              </a:rPr>
              <a:t>Erstellung Videos mit</a:t>
            </a:r>
            <a:br>
              <a:rPr lang="de-DE" sz="1300">
                <a:cs typeface="Arial" panose="020B0604020202020204" pitchFamily="34" charset="0"/>
              </a:rPr>
            </a:br>
            <a:r>
              <a:rPr lang="de-DE" sz="1300">
                <a:cs typeface="Arial" panose="020B0604020202020204" pitchFamily="34" charset="0"/>
              </a:rPr>
              <a:t>Avatar, Generierung von </a:t>
            </a:r>
            <a:r>
              <a:rPr lang="de-DE" sz="1300" err="1">
                <a:cs typeface="Arial" panose="020B0604020202020204" pitchFamily="34" charset="0"/>
              </a:rPr>
              <a:t>Quizzes</a:t>
            </a:r>
            <a:r>
              <a:rPr lang="de-DE" sz="1300">
                <a:cs typeface="Arial" panose="020B0604020202020204" pitchFamily="34" charset="0"/>
              </a:rPr>
              <a:t>,</a:t>
            </a:r>
            <a:br>
              <a:rPr lang="de-DE" sz="1300">
                <a:cs typeface="Arial" panose="020B0604020202020204" pitchFamily="34" charset="0"/>
              </a:rPr>
            </a:br>
            <a:r>
              <a:rPr lang="de-DE" sz="1300">
                <a:cs typeface="Arial" panose="020B0604020202020204" pitchFamily="34" charset="0"/>
              </a:rPr>
              <a:t>einfache Empfehlungen</a:t>
            </a:r>
            <a:br>
              <a:rPr lang="de-DE" sz="1300">
                <a:cs typeface="Arial" panose="020B0604020202020204" pitchFamily="34" charset="0"/>
              </a:rPr>
            </a:br>
            <a:r>
              <a:rPr lang="de-DE" sz="1300">
                <a:cs typeface="Arial" panose="020B0604020202020204" pitchFamily="34" charset="0"/>
              </a:rPr>
              <a:t>für Inhalte, etc.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368206A-B2FB-491E-8F05-8F4B16DC34CB}"/>
              </a:ext>
            </a:extLst>
          </p:cNvPr>
          <p:cNvSpPr txBox="1">
            <a:spLocks/>
          </p:cNvSpPr>
          <p:nvPr/>
        </p:nvSpPr>
        <p:spPr>
          <a:xfrm>
            <a:off x="6502767" y="1166052"/>
            <a:ext cx="2641233" cy="1763160"/>
          </a:xfrm>
          <a:prstGeom prst="rect">
            <a:avLst/>
          </a:prstGeom>
          <a:noFill/>
          <a:ln w="3175">
            <a:noFill/>
          </a:ln>
        </p:spPr>
        <p:txBody>
          <a:bodyPr vert="horz" lIns="36000" tIns="36000" rIns="36000" bIns="36000" rtlCol="0" anchor="ctr">
            <a:noAutofit/>
          </a:bodyPr>
          <a:lstStyle>
            <a:lvl1pPr marL="239713" indent="-147638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1pPr>
            <a:lvl2pPr marL="479988" indent="-239994">
              <a:lnSpc>
                <a:spcPct val="107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2pPr>
            <a:lvl3pPr marL="719982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959976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/>
            </a:lvl4pPr>
            <a:lvl5pPr marL="1199970" indent="-239994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 marL="92072" indent="0">
              <a:buClrTx/>
              <a:buNone/>
            </a:pPr>
            <a:r>
              <a:rPr lang="de-DE" sz="1300" b="1">
                <a:cs typeface="Arial" panose="020B0604020202020204" pitchFamily="34" charset="0"/>
              </a:rPr>
              <a:t>Mensch behält die Hoheit:</a:t>
            </a:r>
          </a:p>
          <a:p>
            <a:pPr marL="239389" indent="-147316">
              <a:buClrTx/>
            </a:pPr>
            <a:r>
              <a:rPr lang="en-US" sz="1300" err="1">
                <a:cs typeface="Arial" panose="020B0604020202020204" pitchFamily="34" charset="0"/>
              </a:rPr>
              <a:t>Übernahme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durch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Maschine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ethisch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unerwünscht</a:t>
            </a:r>
            <a:endParaRPr lang="en-US" sz="1300">
              <a:cs typeface="Arial" panose="020B0604020202020204" pitchFamily="34" charset="0"/>
            </a:endParaRPr>
          </a:p>
          <a:p>
            <a:pPr marL="239389" indent="-147316">
              <a:buClrTx/>
            </a:pPr>
            <a:r>
              <a:rPr lang="en-US" sz="1300" err="1">
                <a:cs typeface="Arial" panose="020B0604020202020204" pitchFamily="34" charset="0"/>
              </a:rPr>
              <a:t>Beispiele</a:t>
            </a:r>
            <a:r>
              <a:rPr lang="en-US" sz="1300">
                <a:cs typeface="Arial" panose="020B0604020202020204" pitchFamily="34" charset="0"/>
              </a:rPr>
              <a:t>: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Bewertung</a:t>
            </a:r>
            <a:r>
              <a:rPr lang="en-US" sz="1300">
                <a:cs typeface="Arial" panose="020B0604020202020204" pitchFamily="34" charset="0"/>
              </a:rPr>
              <a:t> von </a:t>
            </a:r>
            <a:r>
              <a:rPr lang="en-US" sz="1300" err="1">
                <a:cs typeface="Arial" panose="020B0604020202020204" pitchFamily="34" charset="0"/>
              </a:rPr>
              <a:t>Kompetenzen</a:t>
            </a:r>
            <a:r>
              <a:rPr lang="en-US" sz="1300">
                <a:cs typeface="Arial" panose="020B0604020202020204" pitchFamily="34" charset="0"/>
              </a:rPr>
              <a:t>,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Beurteilungen</a:t>
            </a:r>
            <a:r>
              <a:rPr lang="en-US" sz="1300">
                <a:cs typeface="Arial" panose="020B0604020202020204" pitchFamily="34" charset="0"/>
              </a:rPr>
              <a:t> in </a:t>
            </a:r>
            <a:r>
              <a:rPr lang="en-US" sz="1300" err="1">
                <a:cs typeface="Arial" panose="020B0604020202020204" pitchFamily="34" charset="0"/>
              </a:rPr>
              <a:t>Qualifikations</a:t>
            </a:r>
            <a:r>
              <a:rPr lang="en-US" sz="1300">
                <a:cs typeface="Arial" panose="020B0604020202020204" pitchFamily="34" charset="0"/>
              </a:rPr>
              <a:t>-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verfahren</a:t>
            </a:r>
            <a:r>
              <a:rPr lang="en-US" sz="1300">
                <a:cs typeface="Arial" panose="020B0604020202020204" pitchFamily="34" charset="0"/>
              </a:rPr>
              <a:t>, </a:t>
            </a:r>
            <a:r>
              <a:rPr lang="en-US" sz="1300" err="1">
                <a:cs typeface="Arial" panose="020B0604020202020204" pitchFamily="34" charset="0"/>
              </a:rPr>
              <a:t>Entwicklungsgespräche</a:t>
            </a:r>
            <a:r>
              <a:rPr lang="en-US" sz="1300">
                <a:cs typeface="Arial" panose="020B0604020202020204" pitchFamily="34" charset="0"/>
              </a:rPr>
              <a:t>,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emotionale</a:t>
            </a:r>
            <a:r>
              <a:rPr lang="en-US" sz="1300">
                <a:cs typeface="Arial" panose="020B0604020202020204" pitchFamily="34" charset="0"/>
              </a:rPr>
              <a:t>, </a:t>
            </a:r>
            <a:r>
              <a:rPr lang="en-US" sz="1300" err="1">
                <a:cs typeface="Arial" panose="020B0604020202020204" pitchFamily="34" charset="0"/>
              </a:rPr>
              <a:t>motivationale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Förderung</a:t>
            </a:r>
            <a:r>
              <a:rPr lang="en-US" sz="1300">
                <a:cs typeface="Arial" panose="020B0604020202020204" pitchFamily="34" charset="0"/>
              </a:rPr>
              <a:t>, </a:t>
            </a:r>
            <a:r>
              <a:rPr lang="en-US" sz="1300" err="1">
                <a:cs typeface="Arial" panose="020B0604020202020204" pitchFamily="34" charset="0"/>
              </a:rPr>
              <a:t>Umgang</a:t>
            </a:r>
            <a:r>
              <a:rPr lang="en-US" sz="1300">
                <a:cs typeface="Arial" panose="020B0604020202020204" pitchFamily="34" charset="0"/>
              </a:rPr>
              <a:t> </a:t>
            </a:r>
            <a:r>
              <a:rPr lang="en-US" sz="1300" err="1">
                <a:cs typeface="Arial" panose="020B0604020202020204" pitchFamily="34" charset="0"/>
              </a:rPr>
              <a:t>mit</a:t>
            </a:r>
            <a:br>
              <a:rPr lang="en-US" sz="1300">
                <a:cs typeface="Arial" panose="020B0604020202020204" pitchFamily="34" charset="0"/>
              </a:rPr>
            </a:br>
            <a:r>
              <a:rPr lang="en-US" sz="1300" err="1">
                <a:cs typeface="Arial" panose="020B0604020202020204" pitchFamily="34" charset="0"/>
              </a:rPr>
              <a:t>Konflikten</a:t>
            </a:r>
            <a:endParaRPr lang="en-US" sz="1300">
              <a:cs typeface="Arial" panose="020B0604020202020204" pitchFamily="34" charset="0"/>
            </a:endParaRPr>
          </a:p>
        </p:txBody>
      </p:sp>
      <p:cxnSp>
        <p:nvCxnSpPr>
          <p:cNvPr id="21" name="Gerade Verbindung mit Pfeil 25">
            <a:extLst>
              <a:ext uri="{FF2B5EF4-FFF2-40B4-BE49-F238E27FC236}">
                <a16:creationId xmlns:a16="http://schemas.microsoft.com/office/drawing/2014/main" id="{6AA49B12-2772-479D-8B84-A86C360662DC}"/>
              </a:ext>
            </a:extLst>
          </p:cNvPr>
          <p:cNvCxnSpPr>
            <a:cxnSpLocks/>
          </p:cNvCxnSpPr>
          <p:nvPr/>
        </p:nvCxnSpPr>
        <p:spPr>
          <a:xfrm>
            <a:off x="4645807" y="2066218"/>
            <a:ext cx="0" cy="86299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5">
            <a:extLst>
              <a:ext uri="{FF2B5EF4-FFF2-40B4-BE49-F238E27FC236}">
                <a16:creationId xmlns:a16="http://schemas.microsoft.com/office/drawing/2014/main" id="{412F5922-0AA9-4269-BE13-5AE649410DDA}"/>
              </a:ext>
            </a:extLst>
          </p:cNvPr>
          <p:cNvCxnSpPr>
            <a:cxnSpLocks/>
          </p:cNvCxnSpPr>
          <p:nvPr/>
        </p:nvCxnSpPr>
        <p:spPr>
          <a:xfrm flipH="1">
            <a:off x="2804043" y="1970553"/>
            <a:ext cx="792000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5">
            <a:extLst>
              <a:ext uri="{FF2B5EF4-FFF2-40B4-BE49-F238E27FC236}">
                <a16:creationId xmlns:a16="http://schemas.microsoft.com/office/drawing/2014/main" id="{A0E86920-541B-4189-ABC9-9320E148EC3B}"/>
              </a:ext>
            </a:extLst>
          </p:cNvPr>
          <p:cNvCxnSpPr>
            <a:cxnSpLocks/>
          </p:cNvCxnSpPr>
          <p:nvPr/>
        </p:nvCxnSpPr>
        <p:spPr>
          <a:xfrm>
            <a:off x="5710767" y="1976344"/>
            <a:ext cx="792000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C2B1B-0519-455E-DF4F-2B7AD423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 anchor="t">
            <a:normAutofit/>
          </a:bodyPr>
          <a:lstStyle/>
          <a:p>
            <a:r>
              <a:rPr lang="de-DE"/>
              <a:t>Zukunftsszenario entwickeln – Wie sieht Lernen künftig aus?</a:t>
            </a:r>
            <a:endParaRPr lang="de-CH"/>
          </a:p>
        </p:txBody>
      </p:sp>
      <p:pic>
        <p:nvPicPr>
          <p:cNvPr id="5" name="Picture 4" descr="ChatGPT Bildung Schule Cartoon Karikatur Comic lustig">
            <a:extLst>
              <a:ext uri="{FF2B5EF4-FFF2-40B4-BE49-F238E27FC236}">
                <a16:creationId xmlns:a16="http://schemas.microsoft.com/office/drawing/2014/main" id="{C6F0DBF8-1D54-A9F2-4F10-7E669B06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774" y="985900"/>
            <a:ext cx="4570452" cy="35135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AAD2D9-20AF-2D24-5C4D-846244BF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473" y="4767263"/>
            <a:ext cx="214752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559FC98-AF75-4A00-A03C-DF9FEBF6BCB9}" type="slidenum">
              <a:rPr lang="de-CH" smtClean="0"/>
              <a:pPr>
                <a:spcAft>
                  <a:spcPts val="600"/>
                </a:spcAft>
              </a:pPr>
              <a:t>2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DD94A4-8EC5-ADE9-466F-33AE1B95840D}"/>
              </a:ext>
            </a:extLst>
          </p:cNvPr>
          <p:cNvSpPr txBox="1"/>
          <p:nvPr/>
        </p:nvSpPr>
        <p:spPr>
          <a:xfrm>
            <a:off x="1572865" y="4490263"/>
            <a:ext cx="60975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100" err="1">
                <a:latin typeface="Gill Sans MT Pro Light" panose="020B0302020104020203" pitchFamily="34" charset="0"/>
                <a:hlinkClick r:id="rId4"/>
              </a:rPr>
              <a:t>ChatGPT</a:t>
            </a:r>
            <a:r>
              <a:rPr lang="de-CH" sz="1100">
                <a:latin typeface="Gill Sans MT Pro Light" panose="020B0302020104020203" pitchFamily="34" charset="0"/>
                <a:hlinkClick r:id="rId4"/>
              </a:rPr>
              <a:t> in der Bildung – Cartoon (cloud-science.de)</a:t>
            </a:r>
            <a:endParaRPr lang="de-CH" sz="1100">
              <a:latin typeface="Gill Sans MT Pro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37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101600" y="2137410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276350"/>
            <a:ext cx="5000404" cy="924847"/>
          </a:xfr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Beispiele von </a:t>
            </a:r>
            <a:r>
              <a:rPr lang="de-CH" sz="7200" err="1">
                <a:latin typeface="+mj-lt"/>
                <a:cs typeface="Arial"/>
              </a:rPr>
              <a:t>ChatGPT</a:t>
            </a:r>
            <a:r>
              <a:rPr lang="de-CH" sz="7200">
                <a:latin typeface="+mj-lt"/>
                <a:cs typeface="Arial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Augmentation: Mensch-Maschine?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Kompetenzen: «</a:t>
            </a:r>
            <a:r>
              <a:rPr lang="de-CH" sz="7200" err="1">
                <a:latin typeface="+mj-lt"/>
                <a:cs typeface="Arial"/>
              </a:rPr>
              <a:t>Prompting</a:t>
            </a:r>
            <a:r>
              <a:rPr lang="de-CH" sz="7200">
                <a:latin typeface="+mj-lt"/>
                <a:cs typeface="Arial"/>
              </a:rPr>
              <a:t> Skills»?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 panose="020B0604020202020204" pitchFamily="34" charset="0"/>
              </a:rPr>
              <a:t>Ausblick &amp; Ihre Fragen?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996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778FDA-C077-1138-F98B-FC983D77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1600" y="4767263"/>
            <a:ext cx="216000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559FC98-AF75-4A00-A03C-DF9FEBF6BCB9}" type="slidenum">
              <a:rPr lang="de-CH" smtClean="0"/>
              <a:pPr>
                <a:spcAft>
                  <a:spcPts val="600"/>
                </a:spcAft>
              </a:pPr>
              <a:t>21</a:t>
            </a:fld>
            <a:endParaRPr lang="de-CH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90A076-A87F-2639-290F-D5200EE69036}"/>
              </a:ext>
            </a:extLst>
          </p:cNvPr>
          <p:cNvSpPr/>
          <p:nvPr/>
        </p:nvSpPr>
        <p:spPr>
          <a:xfrm>
            <a:off x="2319234" y="3209877"/>
            <a:ext cx="2083649" cy="1238704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13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155B1D-7D54-25AA-96AD-870F55D8A415}"/>
              </a:ext>
            </a:extLst>
          </p:cNvPr>
          <p:cNvSpPr txBox="1"/>
          <p:nvPr/>
        </p:nvSpPr>
        <p:spPr>
          <a:xfrm>
            <a:off x="2725708" y="1772704"/>
            <a:ext cx="115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err="1"/>
              <a:t>Nutzer:innen</a:t>
            </a:r>
            <a:endParaRPr lang="de-CH" sz="14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44E2522-C635-D106-AA52-DCDBA560EB2B}"/>
              </a:ext>
            </a:extLst>
          </p:cNvPr>
          <p:cNvSpPr txBox="1"/>
          <p:nvPr/>
        </p:nvSpPr>
        <p:spPr>
          <a:xfrm>
            <a:off x="2636040" y="3680073"/>
            <a:ext cx="1422184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013"/>
              <a:t>Sprachmodell</a:t>
            </a:r>
          </a:p>
          <a:p>
            <a:pPr algn="ctr"/>
            <a:r>
              <a:rPr lang="de-CH" sz="1013"/>
              <a:t>(generativ, vortrainiert)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09804F-C0F2-5361-6FCD-BF6867D3380E}"/>
              </a:ext>
            </a:extLst>
          </p:cNvPr>
          <p:cNvSpPr txBox="1"/>
          <p:nvPr/>
        </p:nvSpPr>
        <p:spPr>
          <a:xfrm>
            <a:off x="2256017" y="1042649"/>
            <a:ext cx="119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/>
              <a:t>Kompetenzen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6A07D2D-D6E5-C5C6-E5C8-4E2B1A80BE01}"/>
              </a:ext>
            </a:extLst>
          </p:cNvPr>
          <p:cNvSpPr txBox="1"/>
          <p:nvPr/>
        </p:nvSpPr>
        <p:spPr>
          <a:xfrm>
            <a:off x="3494597" y="917959"/>
            <a:ext cx="1196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/>
              <a:t>Meta-</a:t>
            </a:r>
            <a:br>
              <a:rPr lang="de-CH" sz="1400"/>
            </a:br>
            <a:r>
              <a:rPr lang="de-CH" sz="1400"/>
              <a:t>Kompetenzen</a:t>
            </a:r>
          </a:p>
        </p:txBody>
      </p:sp>
      <p:pic>
        <p:nvPicPr>
          <p:cNvPr id="17" name="Picture 2" descr="Bildergebnis für mensch symbol">
            <a:extLst>
              <a:ext uri="{FF2B5EF4-FFF2-40B4-BE49-F238E27FC236}">
                <a16:creationId xmlns:a16="http://schemas.microsoft.com/office/drawing/2014/main" id="{3E25C820-119C-125B-9D82-347DE696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52" y="1371086"/>
            <a:ext cx="907256" cy="9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9F5BBC46-C898-4A1F-41AD-F6086F2792FD}"/>
              </a:ext>
            </a:extLst>
          </p:cNvPr>
          <p:cNvSpPr/>
          <p:nvPr/>
        </p:nvSpPr>
        <p:spPr>
          <a:xfrm rot="5400000">
            <a:off x="3208632" y="1037745"/>
            <a:ext cx="277000" cy="1176145"/>
          </a:xfrm>
          <a:prstGeom prst="rightBrace">
            <a:avLst>
              <a:gd name="adj1" fmla="val 8333"/>
              <a:gd name="adj2" fmla="val 494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 sz="1013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DEB8AAD-06D3-17D1-F1B8-8FD8B6AB661F}"/>
              </a:ext>
            </a:extLst>
          </p:cNvPr>
          <p:cNvSpPr txBox="1"/>
          <p:nvPr/>
        </p:nvSpPr>
        <p:spPr>
          <a:xfrm>
            <a:off x="2920922" y="3398339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err="1"/>
              <a:t>ChatGPT</a:t>
            </a:r>
            <a:endParaRPr lang="de-CH" sz="120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12A4C0A-88D0-9B49-BF91-A5EC06997F15}"/>
              </a:ext>
            </a:extLst>
          </p:cNvPr>
          <p:cNvGrpSpPr/>
          <p:nvPr/>
        </p:nvGrpSpPr>
        <p:grpSpPr>
          <a:xfrm>
            <a:off x="2039293" y="2142732"/>
            <a:ext cx="2508541" cy="1015663"/>
            <a:chOff x="451686" y="2982351"/>
            <a:chExt cx="3344721" cy="135421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5ABBA363-6A77-E948-7CE3-0A9F4C0222EB}"/>
                </a:ext>
              </a:extLst>
            </p:cNvPr>
            <p:cNvGrpSpPr/>
            <p:nvPr/>
          </p:nvGrpSpPr>
          <p:grpSpPr>
            <a:xfrm>
              <a:off x="1627191" y="3163164"/>
              <a:ext cx="1023179" cy="932507"/>
              <a:chOff x="2689152" y="3405829"/>
              <a:chExt cx="496436" cy="932507"/>
            </a:xfrm>
          </p:grpSpPr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FA65B9B3-4EC0-5E8D-C9EE-309926D83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152" y="3405829"/>
                <a:ext cx="0" cy="932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D0C91F54-6A92-FEBA-64A6-E26BD9432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5588" y="3405829"/>
                <a:ext cx="0" cy="932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F86071F-314F-A185-BD5A-4AE21E278783}"/>
                </a:ext>
              </a:extLst>
            </p:cNvPr>
            <p:cNvSpPr txBox="1"/>
            <p:nvPr/>
          </p:nvSpPr>
          <p:spPr>
            <a:xfrm>
              <a:off x="1774109" y="2982351"/>
              <a:ext cx="716436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/>
                <a:t>Texte</a:t>
              </a:r>
            </a:p>
            <a:p>
              <a:r>
                <a:rPr lang="de-CH" sz="1000"/>
                <a:t>Bilder</a:t>
              </a:r>
            </a:p>
            <a:p>
              <a:r>
                <a:rPr lang="de-CH" sz="1000"/>
                <a:t>Videos</a:t>
              </a:r>
            </a:p>
            <a:p>
              <a:r>
                <a:rPr lang="de-CH" sz="1000"/>
                <a:t>Code</a:t>
              </a:r>
            </a:p>
            <a:p>
              <a:r>
                <a:rPr lang="de-CH" sz="1000"/>
                <a:t>Musik</a:t>
              </a:r>
            </a:p>
            <a:p>
              <a:r>
                <a:rPr lang="de-CH" sz="1000"/>
                <a:t>…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045736CC-B263-05E0-AE9B-17043B615BD8}"/>
                </a:ext>
              </a:extLst>
            </p:cNvPr>
            <p:cNvSpPr txBox="1"/>
            <p:nvPr/>
          </p:nvSpPr>
          <p:spPr>
            <a:xfrm>
              <a:off x="451686" y="3536766"/>
              <a:ext cx="115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200"/>
                <a:t>«Prompts»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27FC490-DC8E-73EE-DB1A-368C32DC6D86}"/>
                </a:ext>
              </a:extLst>
            </p:cNvPr>
            <p:cNvSpPr txBox="1"/>
            <p:nvPr/>
          </p:nvSpPr>
          <p:spPr>
            <a:xfrm>
              <a:off x="2650366" y="3536766"/>
              <a:ext cx="1146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200"/>
                <a:t>«Outputs»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220AE7B-E057-9FA5-9839-D936D9B2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r>
              <a:rPr lang="en-US" err="1"/>
              <a:t>Sprachmodelle</a:t>
            </a:r>
            <a:r>
              <a:rPr lang="en-US"/>
              <a:t> und Generative KI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0EF296-86F1-3078-A42A-9A3B8EAA723E}"/>
              </a:ext>
            </a:extLst>
          </p:cNvPr>
          <p:cNvSpPr txBox="1"/>
          <p:nvPr/>
        </p:nvSpPr>
        <p:spPr>
          <a:xfrm>
            <a:off x="3052199" y="4122438"/>
            <a:ext cx="57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/>
              <a:t>GPT-4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72FB997-7D3F-50F4-1439-EBBB0311F1E3}"/>
              </a:ext>
            </a:extLst>
          </p:cNvPr>
          <p:cNvSpPr txBox="1"/>
          <p:nvPr/>
        </p:nvSpPr>
        <p:spPr>
          <a:xfrm>
            <a:off x="4983816" y="1010292"/>
            <a:ext cx="191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2E2E2E"/>
                </a:solidFill>
                <a:effectLst/>
                <a:ea typeface="Palatino Linotype" panose="02040502050505030304" pitchFamily="18" charset="0"/>
                <a:cs typeface="Times New Roman" panose="02020603050405020304" pitchFamily="18" charset="0"/>
              </a:rPr>
              <a:t>“Prompting Skills”</a:t>
            </a:r>
            <a:endParaRPr lang="de-CH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C31218F-9736-C6C2-544B-E395CD61E5EA}"/>
              </a:ext>
            </a:extLst>
          </p:cNvPr>
          <p:cNvGrpSpPr/>
          <p:nvPr/>
        </p:nvGrpSpPr>
        <p:grpSpPr>
          <a:xfrm>
            <a:off x="2130962" y="2986565"/>
            <a:ext cx="5020582" cy="584775"/>
            <a:chOff x="2130962" y="2986565"/>
            <a:chExt cx="5020582" cy="584775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A2912748-94E4-A44E-2B3F-F17F7FABE254}"/>
                </a:ext>
              </a:extLst>
            </p:cNvPr>
            <p:cNvSpPr txBox="1"/>
            <p:nvPr/>
          </p:nvSpPr>
          <p:spPr>
            <a:xfrm>
              <a:off x="4735389" y="2986565"/>
              <a:ext cx="241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“Prompt Engineering”</a:t>
              </a:r>
            </a:p>
            <a:p>
              <a:pPr algn="ctr"/>
              <a:r>
                <a:rPr lang="en-US" sz="1600">
                  <a:solidFill>
                    <a:srgbClr val="2E2E2E"/>
                  </a:solidFill>
                  <a:cs typeface="Times New Roman" panose="02020603050405020304" pitchFamily="18" charset="0"/>
                </a:rPr>
                <a:t>“Finetuning”</a:t>
              </a:r>
              <a:endParaRPr lang="de-CH" sz="1400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40797A5E-A1C1-00F6-8B3F-9F0B4014F2C0}"/>
                </a:ext>
              </a:extLst>
            </p:cNvPr>
            <p:cNvGrpSpPr/>
            <p:nvPr/>
          </p:nvGrpSpPr>
          <p:grpSpPr>
            <a:xfrm>
              <a:off x="2130962" y="2986566"/>
              <a:ext cx="2416155" cy="307777"/>
              <a:chOff x="4646386" y="3080882"/>
              <a:chExt cx="2416155" cy="307777"/>
            </a:xfrm>
          </p:grpSpPr>
          <p:sp>
            <p:nvSpPr>
              <p:cNvPr id="40" name="Rechteck: abgerundete Ecken 39">
                <a:extLst>
                  <a:ext uri="{FF2B5EF4-FFF2-40B4-BE49-F238E27FC236}">
                    <a16:creationId xmlns:a16="http://schemas.microsoft.com/office/drawing/2014/main" id="{36CD2F5E-47EA-EA05-300F-0FAC35F2520A}"/>
                  </a:ext>
                </a:extLst>
              </p:cNvPr>
              <p:cNvSpPr/>
              <p:nvPr/>
            </p:nvSpPr>
            <p:spPr>
              <a:xfrm>
                <a:off x="4954175" y="3080882"/>
                <a:ext cx="1818456" cy="307777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D1D73DA9-A0A9-C593-E53F-0471B7752DD6}"/>
                  </a:ext>
                </a:extLst>
              </p:cNvPr>
              <p:cNvSpPr txBox="1"/>
              <p:nvPr/>
            </p:nvSpPr>
            <p:spPr>
              <a:xfrm>
                <a:off x="4646386" y="3080882"/>
                <a:ext cx="241615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2E2E2E"/>
                    </a:solidFill>
                    <a:effectLst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Web Services</a:t>
                </a:r>
                <a:endParaRPr lang="de-CH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00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20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2983A383-DE30-4D76-DD8A-38AAFF74F27D}"/>
              </a:ext>
            </a:extLst>
          </p:cNvPr>
          <p:cNvGrpSpPr/>
          <p:nvPr/>
        </p:nvGrpSpPr>
        <p:grpSpPr>
          <a:xfrm>
            <a:off x="231032" y="1452418"/>
            <a:ext cx="8681931" cy="3691081"/>
            <a:chOff x="231032" y="1452418"/>
            <a:chExt cx="8681931" cy="3691081"/>
          </a:xfrm>
        </p:grpSpPr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C6AFBB07-02B3-6ED5-324E-700AAB6C5AD4}"/>
                </a:ext>
              </a:extLst>
            </p:cNvPr>
            <p:cNvSpPr/>
            <p:nvPr/>
          </p:nvSpPr>
          <p:spPr>
            <a:xfrm>
              <a:off x="231032" y="1452418"/>
              <a:ext cx="8681931" cy="36910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5A2867D-5C4F-C737-B80F-C29EBF9DE0CD}"/>
                </a:ext>
              </a:extLst>
            </p:cNvPr>
            <p:cNvSpPr txBox="1"/>
            <p:nvPr/>
          </p:nvSpPr>
          <p:spPr>
            <a:xfrm>
              <a:off x="388979" y="3341595"/>
              <a:ext cx="11488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/>
                <a:t>KI Ethik /</a:t>
              </a:r>
              <a:br>
                <a:rPr lang="de-CH" sz="1600"/>
              </a:br>
              <a:r>
                <a:rPr lang="de-CH" sz="1600"/>
                <a:t>Regulierung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EB7160EB-7BB0-2AB6-A6D1-C6851ACA9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64" y="2924642"/>
              <a:ext cx="4859655" cy="209169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Pfeil: Fünfeck 18">
            <a:extLst>
              <a:ext uri="{FF2B5EF4-FFF2-40B4-BE49-F238E27FC236}">
                <a16:creationId xmlns:a16="http://schemas.microsoft.com/office/drawing/2014/main" id="{F2FDC6D4-54ED-73F5-001A-A3AB42EC02E0}"/>
              </a:ext>
            </a:extLst>
          </p:cNvPr>
          <p:cNvSpPr/>
          <p:nvPr/>
        </p:nvSpPr>
        <p:spPr>
          <a:xfrm>
            <a:off x="6900821" y="878578"/>
            <a:ext cx="2136740" cy="6096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33337C6-007F-8E95-C6F9-89E37A98E11B}"/>
              </a:ext>
            </a:extLst>
          </p:cNvPr>
          <p:cNvSpPr txBox="1"/>
          <p:nvPr/>
        </p:nvSpPr>
        <p:spPr>
          <a:xfrm>
            <a:off x="7154270" y="906410"/>
            <a:ext cx="1775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CH" sz="1600" err="1"/>
              <a:t>Empfänger:innen</a:t>
            </a:r>
            <a:endParaRPr lang="de-CH" sz="1600"/>
          </a:p>
          <a:p>
            <a:pPr algn="ctr">
              <a:lnSpc>
                <a:spcPts val="1800"/>
              </a:lnSpc>
            </a:pPr>
            <a:r>
              <a:rPr lang="de-CH" sz="1600"/>
              <a:t>von KI-Ergebnissen</a:t>
            </a:r>
          </a:p>
        </p:txBody>
      </p:sp>
      <p:sp>
        <p:nvSpPr>
          <p:cNvPr id="15" name="Pfeil: Fünfeck 14">
            <a:extLst>
              <a:ext uri="{FF2B5EF4-FFF2-40B4-BE49-F238E27FC236}">
                <a16:creationId xmlns:a16="http://schemas.microsoft.com/office/drawing/2014/main" id="{31934487-DC36-C43E-4B66-08C22EB90A1E}"/>
              </a:ext>
            </a:extLst>
          </p:cNvPr>
          <p:cNvSpPr/>
          <p:nvPr/>
        </p:nvSpPr>
        <p:spPr>
          <a:xfrm>
            <a:off x="5058998" y="878578"/>
            <a:ext cx="2171584" cy="6096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E8A67E4-DB76-0201-20BA-EC1EA19D52AD}"/>
              </a:ext>
            </a:extLst>
          </p:cNvPr>
          <p:cNvSpPr txBox="1"/>
          <p:nvPr/>
        </p:nvSpPr>
        <p:spPr>
          <a:xfrm>
            <a:off x="5287392" y="906410"/>
            <a:ext cx="1860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CH" sz="1600"/>
              <a:t>Nicht-professionelle</a:t>
            </a:r>
            <a:br>
              <a:rPr lang="de-CH" sz="1600"/>
            </a:br>
            <a:r>
              <a:rPr lang="de-CH" sz="1600" err="1"/>
              <a:t>Nutzer:innen</a:t>
            </a:r>
            <a:endParaRPr lang="de-CH" sz="1600"/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4BF2BAAD-DB8B-37D1-4CA9-F4A0453949F1}"/>
              </a:ext>
            </a:extLst>
          </p:cNvPr>
          <p:cNvSpPr/>
          <p:nvPr/>
        </p:nvSpPr>
        <p:spPr>
          <a:xfrm>
            <a:off x="3313493" y="878578"/>
            <a:ext cx="2118224" cy="6096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981702-D1FC-6545-DE6E-402E49C7DB65}"/>
              </a:ext>
            </a:extLst>
          </p:cNvPr>
          <p:cNvSpPr txBox="1"/>
          <p:nvPr/>
        </p:nvSpPr>
        <p:spPr>
          <a:xfrm>
            <a:off x="3789643" y="906410"/>
            <a:ext cx="1331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CH" sz="1600"/>
              <a:t>Professionelle</a:t>
            </a:r>
            <a:br>
              <a:rPr lang="de-CH" sz="1600"/>
            </a:br>
            <a:r>
              <a:rPr lang="de-CH" sz="1600" err="1"/>
              <a:t>Nutzer:innen</a:t>
            </a:r>
            <a:endParaRPr lang="de-CH" sz="1600"/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DB44B5E6-16E1-CF9D-5FDF-9805A392F4B6}"/>
              </a:ext>
            </a:extLst>
          </p:cNvPr>
          <p:cNvSpPr/>
          <p:nvPr/>
        </p:nvSpPr>
        <p:spPr>
          <a:xfrm>
            <a:off x="1734250" y="878578"/>
            <a:ext cx="1886362" cy="6096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D8EBD1-903C-FE7A-A350-DDE266DFDEC4}"/>
              </a:ext>
            </a:extLst>
          </p:cNvPr>
          <p:cNvSpPr txBox="1"/>
          <p:nvPr/>
        </p:nvSpPr>
        <p:spPr>
          <a:xfrm>
            <a:off x="2053136" y="906410"/>
            <a:ext cx="1463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CH" sz="1600"/>
              <a:t>KI-</a:t>
            </a:r>
          </a:p>
          <a:p>
            <a:pPr algn="ctr">
              <a:lnSpc>
                <a:spcPts val="1800"/>
              </a:lnSpc>
            </a:pPr>
            <a:r>
              <a:rPr lang="de-CH" sz="1600"/>
              <a:t>Serviceanbieter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778FDA-C077-1138-F98B-FC983D77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1600" y="4767263"/>
            <a:ext cx="216000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559FC98-AF75-4A00-A03C-DF9FEBF6BCB9}" type="slidenum">
              <a:rPr lang="de-CH" smtClean="0"/>
              <a:pPr>
                <a:spcAft>
                  <a:spcPts val="600"/>
                </a:spcAft>
              </a:pPr>
              <a:t>22</a:t>
            </a:fld>
            <a:endParaRPr lang="de-CH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220AE7B-E057-9FA5-9839-D936D9B2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76238"/>
            <a:ext cx="8426450" cy="609662"/>
          </a:xfrm>
        </p:spPr>
        <p:txBody>
          <a:bodyPr/>
          <a:lstStyle/>
          <a:p>
            <a:r>
              <a:rPr lang="en-US"/>
              <a:t>KI </a:t>
            </a:r>
            <a:r>
              <a:rPr lang="en-US" err="1"/>
              <a:t>Wertschöpfungskette</a:t>
            </a:r>
            <a:endParaRPr lang="en-US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2AB84401-E59E-AAA0-C522-A022E4ADE5F7}"/>
              </a:ext>
            </a:extLst>
          </p:cNvPr>
          <p:cNvSpPr/>
          <p:nvPr/>
        </p:nvSpPr>
        <p:spPr>
          <a:xfrm>
            <a:off x="231035" y="878578"/>
            <a:ext cx="1815411" cy="6096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2E9A61-936D-7309-D0BF-1064C88A8C4C}"/>
              </a:ext>
            </a:extLst>
          </p:cNvPr>
          <p:cNvSpPr txBox="1"/>
          <p:nvPr/>
        </p:nvSpPr>
        <p:spPr>
          <a:xfrm>
            <a:off x="311861" y="906410"/>
            <a:ext cx="15730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CH" sz="1600"/>
              <a:t>KI-</a:t>
            </a:r>
          </a:p>
          <a:p>
            <a:pPr algn="ctr">
              <a:lnSpc>
                <a:spcPts val="1800"/>
              </a:lnSpc>
            </a:pPr>
            <a:r>
              <a:rPr lang="de-CH" sz="1600" err="1"/>
              <a:t>Entwickler:innen</a:t>
            </a:r>
            <a:endParaRPr lang="de-CH" sz="1600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B387775-BCA3-A5AF-8676-55670AA0186E}"/>
              </a:ext>
            </a:extLst>
          </p:cNvPr>
          <p:cNvGrpSpPr/>
          <p:nvPr/>
        </p:nvGrpSpPr>
        <p:grpSpPr>
          <a:xfrm>
            <a:off x="231033" y="1496452"/>
            <a:ext cx="8681931" cy="1056397"/>
            <a:chOff x="231033" y="1496452"/>
            <a:chExt cx="8681931" cy="1056397"/>
          </a:xfrm>
        </p:grpSpPr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F0A67E7A-7F5E-E2D4-BA97-F2E98CB450A3}"/>
                </a:ext>
              </a:extLst>
            </p:cNvPr>
            <p:cNvSpPr/>
            <p:nvPr/>
          </p:nvSpPr>
          <p:spPr>
            <a:xfrm>
              <a:off x="231033" y="1496452"/>
              <a:ext cx="8681931" cy="1056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72FB997-7D3F-50F4-1439-EBBB0311F1E3}"/>
                </a:ext>
              </a:extLst>
            </p:cNvPr>
            <p:cNvSpPr txBox="1"/>
            <p:nvPr/>
          </p:nvSpPr>
          <p:spPr>
            <a:xfrm>
              <a:off x="3512417" y="1653909"/>
              <a:ext cx="19193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Berufsfeld</a:t>
              </a:r>
              <a:r>
                <a:rPr lang="en-US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  / </a:t>
              </a:r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Domäne</a:t>
              </a:r>
              <a:endParaRPr lang="en-US" sz="1400">
                <a:solidFill>
                  <a:srgbClr val="2E2E2E"/>
                </a:solidFill>
                <a:effectLst/>
                <a:ea typeface="Palatino Linotype" panose="02040502050505030304" pitchFamily="18" charset="0"/>
                <a:cs typeface="Times New Roman" panose="02020603050405020304" pitchFamily="18" charset="0"/>
              </a:endParaRPr>
            </a:p>
            <a:p>
              <a:r>
                <a:rPr lang="en-US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“Prompting Skills”</a:t>
              </a:r>
              <a:endParaRPr lang="de-CH" sz="120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A2912748-94E4-A44E-2B3F-F17F7FABE254}"/>
                </a:ext>
              </a:extLst>
            </p:cNvPr>
            <p:cNvSpPr txBox="1"/>
            <p:nvPr/>
          </p:nvSpPr>
          <p:spPr>
            <a:xfrm>
              <a:off x="1372121" y="1653909"/>
              <a:ext cx="24161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Berufsfeld</a:t>
              </a:r>
              <a:r>
                <a:rPr lang="en-US" sz="1400">
                  <a:solidFill>
                    <a:srgbClr val="2E2E2E"/>
                  </a:solidFill>
                  <a:ea typeface="Palatino Linotype" panose="02040502050505030304" pitchFamily="18" charset="0"/>
                  <a:cs typeface="Times New Roman" panose="02020603050405020304" pitchFamily="18" charset="0"/>
                </a:rPr>
                <a:t> / </a:t>
              </a:r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Domäne</a:t>
              </a:r>
              <a:endParaRPr lang="en-US" sz="1400">
                <a:solidFill>
                  <a:srgbClr val="2E2E2E"/>
                </a:solidFill>
                <a:effectLst/>
                <a:ea typeface="Palatino Linotype" panose="0204050205050503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“Prompt Engineering”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ECBBBC61-6F4A-51B3-9514-5663C38B2F89}"/>
                </a:ext>
              </a:extLst>
            </p:cNvPr>
            <p:cNvSpPr txBox="1"/>
            <p:nvPr/>
          </p:nvSpPr>
          <p:spPr>
            <a:xfrm>
              <a:off x="311861" y="1653909"/>
              <a:ext cx="13971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Informatik</a:t>
              </a:r>
              <a:r>
                <a:rPr lang="en-US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algn="ctr"/>
              <a:r>
                <a:rPr lang="en-US" sz="1400" err="1">
                  <a:solidFill>
                    <a:srgbClr val="2E2E2E"/>
                  </a:solidFill>
                  <a:cs typeface="Times New Roman" panose="02020603050405020304" pitchFamily="18" charset="0"/>
                </a:rPr>
                <a:t>Kompetenzen</a:t>
              </a:r>
              <a:endParaRPr lang="de-CH" sz="120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97C5DC56-31B6-7986-9F93-0BBF64919443}"/>
                </a:ext>
              </a:extLst>
            </p:cNvPr>
            <p:cNvSpPr txBox="1"/>
            <p:nvPr/>
          </p:nvSpPr>
          <p:spPr>
            <a:xfrm>
              <a:off x="5431717" y="1645697"/>
              <a:ext cx="15564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err="1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Allgemeinbildung</a:t>
              </a:r>
              <a:endParaRPr lang="en-US" sz="1400">
                <a:solidFill>
                  <a:srgbClr val="2E2E2E"/>
                </a:solidFill>
                <a:effectLst/>
                <a:ea typeface="Palatino Linotype" panose="02040502050505030304" pitchFamily="18" charset="0"/>
                <a:cs typeface="Times New Roman" panose="02020603050405020304" pitchFamily="18" charset="0"/>
              </a:endParaRPr>
            </a:p>
            <a:p>
              <a:r>
                <a:rPr lang="en-US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“Prompting Skills”</a:t>
              </a:r>
              <a:endParaRPr lang="de-CH" sz="120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B153AD4-9523-5491-0D10-18BDA561240C}"/>
                </a:ext>
              </a:extLst>
            </p:cNvPr>
            <p:cNvSpPr txBox="1"/>
            <p:nvPr/>
          </p:nvSpPr>
          <p:spPr>
            <a:xfrm>
              <a:off x="7154270" y="1645697"/>
              <a:ext cx="16833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Rechte hinsichtlich</a:t>
              </a:r>
              <a:br>
                <a:rPr lang="de-DE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</a:br>
              <a:r>
                <a:rPr lang="de-DE" sz="1400">
                  <a:solidFill>
                    <a:srgbClr val="2E2E2E"/>
                  </a:solidFill>
                  <a:effectLst/>
                  <a:ea typeface="Palatino Linotype" panose="02040502050505030304" pitchFamily="18" charset="0"/>
                  <a:cs typeface="Times New Roman" panose="02020603050405020304" pitchFamily="18" charset="0"/>
                </a:rPr>
                <a:t>KI-Entscheidungen</a:t>
              </a:r>
              <a:endParaRPr lang="de-CH" sz="1200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13BD32F-5E2D-D4F9-C3CF-9B993D178388}"/>
              </a:ext>
            </a:extLst>
          </p:cNvPr>
          <p:cNvGrpSpPr/>
          <p:nvPr/>
        </p:nvGrpSpPr>
        <p:grpSpPr>
          <a:xfrm>
            <a:off x="231034" y="2458921"/>
            <a:ext cx="8681931" cy="338556"/>
            <a:chOff x="231034" y="2458921"/>
            <a:chExt cx="8681931" cy="338556"/>
          </a:xfrm>
        </p:grpSpPr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0096F834-A67B-B498-BE18-E2EA93F34AC3}"/>
                </a:ext>
              </a:extLst>
            </p:cNvPr>
            <p:cNvSpPr/>
            <p:nvPr/>
          </p:nvSpPr>
          <p:spPr>
            <a:xfrm>
              <a:off x="231034" y="2458921"/>
              <a:ext cx="8681931" cy="3385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474F90F-0909-553C-3358-EFB968644522}"/>
                </a:ext>
              </a:extLst>
            </p:cNvPr>
            <p:cNvSpPr txBox="1"/>
            <p:nvPr/>
          </p:nvSpPr>
          <p:spPr>
            <a:xfrm>
              <a:off x="450897" y="2458923"/>
              <a:ext cx="1283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/>
                <a:t>«KI </a:t>
              </a:r>
              <a:r>
                <a:rPr lang="de-CH" sz="1600" err="1"/>
                <a:t>Literacy</a:t>
              </a:r>
              <a:r>
                <a:rPr lang="de-CH" sz="1600"/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5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B8B771D-C637-3296-D719-A4C97856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30811"/>
            <a:ext cx="8426450" cy="609662"/>
          </a:xfrm>
        </p:spPr>
        <p:txBody>
          <a:bodyPr/>
          <a:lstStyle/>
          <a:p>
            <a:r>
              <a:rPr lang="de-CH"/>
              <a:t>Ethischer Umgang mit KI-Schreibtools?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E7570B2-9CE9-816D-D424-1B645277F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de-CH" sz="1600"/>
              <a:t>Neue Eigenständigkeits-</a:t>
            </a:r>
            <a:br>
              <a:rPr lang="de-CH" sz="1600"/>
            </a:br>
            <a:r>
              <a:rPr lang="de-CH" sz="1600" err="1"/>
              <a:t>erklärung</a:t>
            </a:r>
            <a:r>
              <a:rPr lang="de-CH" sz="1600"/>
              <a:t> an der HSG:</a:t>
            </a:r>
            <a:br>
              <a:rPr lang="de-CH" sz="1600"/>
            </a:br>
            <a:r>
              <a:rPr lang="de-CH" sz="1600"/>
              <a:t>Angabe von KI-Hilfen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de-CH" sz="1600"/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de-CH" sz="1600"/>
              <a:t>Orientierung der</a:t>
            </a:r>
            <a:br>
              <a:rPr lang="de-CH" sz="1600"/>
            </a:br>
            <a:r>
              <a:rPr lang="de-CH" sz="1600"/>
              <a:t>ACL (</a:t>
            </a:r>
            <a:r>
              <a:rPr lang="de-CH" sz="1600" err="1"/>
              <a:t>Association</a:t>
            </a:r>
            <a:r>
              <a:rPr lang="de-CH" sz="1600"/>
              <a:t> </a:t>
            </a:r>
            <a:r>
              <a:rPr lang="de-CH" sz="1600" err="1"/>
              <a:t>for</a:t>
            </a:r>
            <a:r>
              <a:rPr lang="de-CH" sz="1600"/>
              <a:t> </a:t>
            </a:r>
            <a:br>
              <a:rPr lang="de-CH" sz="1600"/>
            </a:br>
            <a:r>
              <a:rPr lang="de-CH" sz="1600"/>
              <a:t>Computational </a:t>
            </a:r>
            <a:r>
              <a:rPr lang="de-CH" sz="1600" err="1"/>
              <a:t>Lingustics</a:t>
            </a:r>
            <a:r>
              <a:rPr lang="de-CH" sz="1600"/>
              <a:t>)</a:t>
            </a:r>
            <a:br>
              <a:rPr lang="de-CH" sz="1600"/>
            </a:br>
            <a:r>
              <a:rPr lang="de-CH" sz="1600"/>
              <a:t>für den ethischen Umgang</a:t>
            </a:r>
          </a:p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0C8D9F-0821-D217-AD02-9A0D5F40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pPr/>
              <a:t>23</a:t>
            </a:fld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EE5BAD-A9E2-93EC-85E1-ED3649BA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714" y="679311"/>
            <a:ext cx="3623680" cy="40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0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24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09494"/>
            <a:ext cx="8426450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Kompetenzen im Umgang mit generativer KI</a:t>
            </a:r>
            <a:endParaRPr lang="de-CH" sz="2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D14AB47-6636-3F80-1B87-F254961BF843}"/>
              </a:ext>
            </a:extLst>
          </p:cNvPr>
          <p:cNvGrpSpPr/>
          <p:nvPr/>
        </p:nvGrpSpPr>
        <p:grpSpPr>
          <a:xfrm>
            <a:off x="2687601" y="574730"/>
            <a:ext cx="5585099" cy="4007009"/>
            <a:chOff x="2687601" y="574730"/>
            <a:chExt cx="5585099" cy="4007009"/>
          </a:xfrm>
        </p:grpSpPr>
        <p:sp>
          <p:nvSpPr>
            <p:cNvPr id="4" name="Google Shape;84;p13">
              <a:extLst>
                <a:ext uri="{FF2B5EF4-FFF2-40B4-BE49-F238E27FC236}">
                  <a16:creationId xmlns:a16="http://schemas.microsoft.com/office/drawing/2014/main" id="{13759565-B674-C3B7-E84D-315C23A5103B}"/>
                </a:ext>
              </a:extLst>
            </p:cNvPr>
            <p:cNvSpPr/>
            <p:nvPr/>
          </p:nvSpPr>
          <p:spPr>
            <a:xfrm>
              <a:off x="2687601" y="876121"/>
              <a:ext cx="5585099" cy="370561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7F7F7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id="{84F4B195-02B7-74DC-DD99-89680341CF45}"/>
                </a:ext>
              </a:extLst>
            </p:cNvPr>
            <p:cNvSpPr txBox="1"/>
            <p:nvPr/>
          </p:nvSpPr>
          <p:spPr>
            <a:xfrm>
              <a:off x="6661718" y="574730"/>
              <a:ext cx="1512626" cy="315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600" b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Sozialer Kontext</a:t>
              </a:r>
              <a:endParaRPr sz="1100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D8C3BDF-F6EF-8BF4-580E-048966C348CB}"/>
              </a:ext>
            </a:extLst>
          </p:cNvPr>
          <p:cNvGrpSpPr/>
          <p:nvPr/>
        </p:nvGrpSpPr>
        <p:grpSpPr>
          <a:xfrm>
            <a:off x="3006573" y="947320"/>
            <a:ext cx="5266128" cy="970575"/>
            <a:chOff x="3006573" y="947320"/>
            <a:chExt cx="5266128" cy="970575"/>
          </a:xfrm>
        </p:grpSpPr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id="{D5B266DD-3E4B-C494-6CD5-489C272CBFE0}"/>
                </a:ext>
              </a:extLst>
            </p:cNvPr>
            <p:cNvSpPr txBox="1"/>
            <p:nvPr/>
          </p:nvSpPr>
          <p:spPr>
            <a:xfrm>
              <a:off x="3006573" y="947320"/>
              <a:ext cx="2487858" cy="57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Schaffung neuer Werte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Personale, soziale Kompetenzen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Verantwortungsübernahme</a:t>
              </a:r>
              <a:endParaRPr sz="1100"/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id="{F59B74BA-0F4E-B7BB-FE99-2FDC78C17399}"/>
                </a:ext>
              </a:extLst>
            </p:cNvPr>
            <p:cNvSpPr txBox="1"/>
            <p:nvPr/>
          </p:nvSpPr>
          <p:spPr>
            <a:xfrm>
              <a:off x="5518654" y="1007335"/>
              <a:ext cx="1690444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200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KI Einstellungen</a:t>
              </a:r>
              <a:endParaRPr sz="1013"/>
            </a:p>
          </p:txBody>
        </p:sp>
        <p:sp>
          <p:nvSpPr>
            <p:cNvPr id="24" name="Google Shape;101;p13">
              <a:extLst>
                <a:ext uri="{FF2B5EF4-FFF2-40B4-BE49-F238E27FC236}">
                  <a16:creationId xmlns:a16="http://schemas.microsoft.com/office/drawing/2014/main" id="{1AFF9F26-0A70-4F27-573C-10556A30C6AE}"/>
                </a:ext>
              </a:extLst>
            </p:cNvPr>
            <p:cNvSpPr txBox="1"/>
            <p:nvPr/>
          </p:nvSpPr>
          <p:spPr>
            <a:xfrm>
              <a:off x="6246915" y="1340844"/>
              <a:ext cx="2025786" cy="57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KI Ethik</a:t>
              </a:r>
              <a:endParaRPr sz="1100">
                <a:solidFill>
                  <a:schemeClr val="dk1"/>
                </a:solidFill>
                <a:ea typeface="Gill Sans"/>
                <a:cs typeface="Gill Sans"/>
                <a:sym typeface="Gill Sans"/>
              </a:endParaRPr>
            </a:p>
            <a:p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Menschenzentrierte</a:t>
              </a:r>
              <a:endParaRPr sz="1100">
                <a:solidFill>
                  <a:schemeClr val="dk1"/>
                </a:solidFill>
                <a:ea typeface="Gill Sans"/>
                <a:cs typeface="Gill Sans"/>
                <a:sym typeface="Gill Sans"/>
              </a:endParaRPr>
            </a:p>
            <a:p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Überlegungen</a:t>
              </a:r>
              <a:endParaRPr sz="1100">
                <a:solidFill>
                  <a:schemeClr val="dk1"/>
                </a:solidFill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30F4A9A-2C8C-8E03-1E2C-8B880572C193}"/>
              </a:ext>
            </a:extLst>
          </p:cNvPr>
          <p:cNvGrpSpPr/>
          <p:nvPr/>
        </p:nvGrpSpPr>
        <p:grpSpPr>
          <a:xfrm>
            <a:off x="3222100" y="1544353"/>
            <a:ext cx="3280964" cy="2454463"/>
            <a:chOff x="3222100" y="1544353"/>
            <a:chExt cx="3280964" cy="2454463"/>
          </a:xfrm>
        </p:grpSpPr>
        <p:sp>
          <p:nvSpPr>
            <p:cNvPr id="23" name="Google Shape;100;p13">
              <a:extLst>
                <a:ext uri="{FF2B5EF4-FFF2-40B4-BE49-F238E27FC236}">
                  <a16:creationId xmlns:a16="http://schemas.microsoft.com/office/drawing/2014/main" id="{6056A10C-9751-3E34-F9FC-FD8C15872ED0}"/>
                </a:ext>
              </a:extLst>
            </p:cNvPr>
            <p:cNvSpPr/>
            <p:nvPr/>
          </p:nvSpPr>
          <p:spPr>
            <a:xfrm>
              <a:off x="3222100" y="1544353"/>
              <a:ext cx="3280964" cy="2454463"/>
            </a:xfrm>
            <a:prstGeom prst="ellipse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" name="Google Shape;105;p13">
              <a:extLst>
                <a:ext uri="{FF2B5EF4-FFF2-40B4-BE49-F238E27FC236}">
                  <a16:creationId xmlns:a16="http://schemas.microsoft.com/office/drawing/2014/main" id="{0B5B5011-E6E0-EE67-73E6-E06E0590B34D}"/>
                </a:ext>
              </a:extLst>
            </p:cNvPr>
            <p:cNvSpPr/>
            <p:nvPr/>
          </p:nvSpPr>
          <p:spPr>
            <a:xfrm>
              <a:off x="4342124" y="2335460"/>
              <a:ext cx="958933" cy="717369"/>
            </a:xfrm>
            <a:prstGeom prst="ellipse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Google Shape;106;p13">
              <a:extLst>
                <a:ext uri="{FF2B5EF4-FFF2-40B4-BE49-F238E27FC236}">
                  <a16:creationId xmlns:a16="http://schemas.microsoft.com/office/drawing/2014/main" id="{278A4CE8-0D9F-3515-D1E4-B53963B254EC}"/>
                </a:ext>
              </a:extLst>
            </p:cNvPr>
            <p:cNvSpPr txBox="1"/>
            <p:nvPr/>
          </p:nvSpPr>
          <p:spPr>
            <a:xfrm>
              <a:off x="4403351" y="2567940"/>
              <a:ext cx="836479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200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Expertise</a:t>
              </a:r>
              <a:endParaRPr sz="1013"/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0F6039E-F273-B15A-D3EE-7F4BF491F2A3}"/>
              </a:ext>
            </a:extLst>
          </p:cNvPr>
          <p:cNvGrpSpPr/>
          <p:nvPr/>
        </p:nvGrpSpPr>
        <p:grpSpPr>
          <a:xfrm>
            <a:off x="3219200" y="1808333"/>
            <a:ext cx="3278785" cy="2051365"/>
            <a:chOff x="3219200" y="1808333"/>
            <a:chExt cx="3278785" cy="2051365"/>
          </a:xfrm>
        </p:grpSpPr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id="{36D50D73-CBD8-5051-CBBF-18551616FEBA}"/>
                </a:ext>
              </a:extLst>
            </p:cNvPr>
            <p:cNvSpPr txBox="1"/>
            <p:nvPr/>
          </p:nvSpPr>
          <p:spPr>
            <a:xfrm>
              <a:off x="4010453" y="3621201"/>
              <a:ext cx="1797030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 i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(+ = ergänzt um KI Wissen)</a:t>
              </a:r>
              <a:endParaRPr sz="1100"/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id="{508C0CD7-0656-09CF-8602-F302B16B71A5}"/>
                </a:ext>
              </a:extLst>
            </p:cNvPr>
            <p:cNvSpPr txBox="1"/>
            <p:nvPr/>
          </p:nvSpPr>
          <p:spPr>
            <a:xfrm>
              <a:off x="5314793" y="2391604"/>
              <a:ext cx="1183192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Fachspezifisches</a:t>
              </a:r>
              <a:b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</a:b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id="{9CC1EEA8-C809-ED0A-B7F8-E54450B77DEE}"/>
                </a:ext>
              </a:extLst>
            </p:cNvPr>
            <p:cNvSpPr txBox="1"/>
            <p:nvPr/>
          </p:nvSpPr>
          <p:spPr>
            <a:xfrm>
              <a:off x="4371410" y="3196452"/>
              <a:ext cx="962688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Prozedurales </a:t>
              </a:r>
              <a:endParaRPr sz="1100"/>
            </a:p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id="{BE26F215-7469-9B1A-4E12-FD46EAB655E4}"/>
                </a:ext>
              </a:extLst>
            </p:cNvPr>
            <p:cNvSpPr txBox="1"/>
            <p:nvPr/>
          </p:nvSpPr>
          <p:spPr>
            <a:xfrm>
              <a:off x="3581378" y="2945182"/>
              <a:ext cx="794079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Formales </a:t>
              </a:r>
              <a:endParaRPr sz="1100"/>
            </a:p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  <p:sp>
          <p:nvSpPr>
            <p:cNvPr id="18" name="Google Shape;95;p13">
              <a:extLst>
                <a:ext uri="{FF2B5EF4-FFF2-40B4-BE49-F238E27FC236}">
                  <a16:creationId xmlns:a16="http://schemas.microsoft.com/office/drawing/2014/main" id="{7DB9EAAC-4B76-85BC-9007-7A5084A6168F}"/>
                </a:ext>
              </a:extLst>
            </p:cNvPr>
            <p:cNvSpPr txBox="1"/>
            <p:nvPr/>
          </p:nvSpPr>
          <p:spPr>
            <a:xfrm>
              <a:off x="3219200" y="2412169"/>
              <a:ext cx="1307183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Rhetorisches </a:t>
              </a:r>
              <a:endParaRPr sz="1100"/>
            </a:p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  <p:sp>
          <p:nvSpPr>
            <p:cNvPr id="22" name="Google Shape;99;p13">
              <a:extLst>
                <a:ext uri="{FF2B5EF4-FFF2-40B4-BE49-F238E27FC236}">
                  <a16:creationId xmlns:a16="http://schemas.microsoft.com/office/drawing/2014/main" id="{4513B6EF-B7BA-DE5F-0FB7-E8F44084857F}"/>
                </a:ext>
              </a:extLst>
            </p:cNvPr>
            <p:cNvSpPr txBox="1"/>
            <p:nvPr/>
          </p:nvSpPr>
          <p:spPr>
            <a:xfrm>
              <a:off x="3694412" y="1842800"/>
              <a:ext cx="1000755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 Wissen+</a:t>
              </a:r>
              <a:endParaRPr sz="1100"/>
            </a:p>
          </p:txBody>
        </p:sp>
        <p:sp>
          <p:nvSpPr>
            <p:cNvPr id="27" name="Google Shape;104;p13">
              <a:extLst>
                <a:ext uri="{FF2B5EF4-FFF2-40B4-BE49-F238E27FC236}">
                  <a16:creationId xmlns:a16="http://schemas.microsoft.com/office/drawing/2014/main" id="{D4EC6B5F-C5A3-3C3A-E5C5-16FFABA07A50}"/>
                </a:ext>
              </a:extLst>
            </p:cNvPr>
            <p:cNvSpPr txBox="1"/>
            <p:nvPr/>
          </p:nvSpPr>
          <p:spPr>
            <a:xfrm>
              <a:off x="4583940" y="1808333"/>
              <a:ext cx="1383345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Interdisziplinäres </a:t>
              </a:r>
              <a:endParaRPr sz="1100"/>
            </a:p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  <p:sp>
          <p:nvSpPr>
            <p:cNvPr id="30" name="Google Shape;107;p13">
              <a:extLst>
                <a:ext uri="{FF2B5EF4-FFF2-40B4-BE49-F238E27FC236}">
                  <a16:creationId xmlns:a16="http://schemas.microsoft.com/office/drawing/2014/main" id="{E0BD61F8-0D35-B882-58E4-AC9909566633}"/>
                </a:ext>
              </a:extLst>
            </p:cNvPr>
            <p:cNvSpPr txBox="1"/>
            <p:nvPr/>
          </p:nvSpPr>
          <p:spPr>
            <a:xfrm>
              <a:off x="5338764" y="2919932"/>
              <a:ext cx="1111603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Epistemisches </a:t>
              </a:r>
              <a:endParaRPr sz="1100"/>
            </a:p>
            <a:p>
              <a:pPr algn="ctr"/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Wissen+</a:t>
              </a:r>
              <a:endParaRPr sz="1100"/>
            </a:p>
          </p:txBody>
        </p:sp>
      </p:grpSp>
      <p:sp>
        <p:nvSpPr>
          <p:cNvPr id="32" name="Google Shape;109;p13">
            <a:extLst>
              <a:ext uri="{FF2B5EF4-FFF2-40B4-BE49-F238E27FC236}">
                <a16:creationId xmlns:a16="http://schemas.microsoft.com/office/drawing/2014/main" id="{BC5E5A63-4718-28C8-B355-580EAA8AAD44}"/>
              </a:ext>
            </a:extLst>
          </p:cNvPr>
          <p:cNvSpPr/>
          <p:nvPr/>
        </p:nvSpPr>
        <p:spPr>
          <a:xfrm rot="-308110">
            <a:off x="6128753" y="2145979"/>
            <a:ext cx="516703" cy="21158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2F2F2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Gill Sans"/>
              <a:cs typeface="Gill Sans"/>
              <a:sym typeface="Gill Sans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DAC884D-7BAB-29A8-236C-037F14605FC4}"/>
              </a:ext>
            </a:extLst>
          </p:cNvPr>
          <p:cNvGrpSpPr/>
          <p:nvPr/>
        </p:nvGrpSpPr>
        <p:grpSpPr>
          <a:xfrm>
            <a:off x="6706729" y="2042105"/>
            <a:ext cx="1565971" cy="1138639"/>
            <a:chOff x="6706729" y="2042105"/>
            <a:chExt cx="1565971" cy="1138639"/>
          </a:xfrm>
        </p:grpSpPr>
        <p:sp>
          <p:nvSpPr>
            <p:cNvPr id="19" name="Google Shape;96;p13">
              <a:extLst>
                <a:ext uri="{FF2B5EF4-FFF2-40B4-BE49-F238E27FC236}">
                  <a16:creationId xmlns:a16="http://schemas.microsoft.com/office/drawing/2014/main" id="{036C54F9-3B3D-41E8-A7BE-717CE72BBC2B}"/>
                </a:ext>
              </a:extLst>
            </p:cNvPr>
            <p:cNvSpPr txBox="1"/>
            <p:nvPr/>
          </p:nvSpPr>
          <p:spPr>
            <a:xfrm>
              <a:off x="6706729" y="2042105"/>
              <a:ext cx="1247987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sz="1200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Metakognitives</a:t>
              </a:r>
              <a:endParaRPr sz="1013"/>
            </a:p>
            <a:p>
              <a:pPr algn="ctr"/>
              <a:r>
                <a:rPr lang="de-CH" sz="1200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Wissen</a:t>
              </a:r>
              <a:endParaRPr sz="1013"/>
            </a:p>
          </p:txBody>
        </p:sp>
        <p:sp>
          <p:nvSpPr>
            <p:cNvPr id="20" name="Google Shape;97;p13">
              <a:extLst>
                <a:ext uri="{FF2B5EF4-FFF2-40B4-BE49-F238E27FC236}">
                  <a16:creationId xmlns:a16="http://schemas.microsoft.com/office/drawing/2014/main" id="{0ED13360-5352-4D64-C81E-346CEC470D71}"/>
                </a:ext>
              </a:extLst>
            </p:cNvPr>
            <p:cNvSpPr txBox="1"/>
            <p:nvPr/>
          </p:nvSpPr>
          <p:spPr>
            <a:xfrm>
              <a:off x="6765634" y="2434416"/>
              <a:ext cx="1507066" cy="746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Deklarativ: Was?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Prozedural: Wie?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Konditional: Warum?</a:t>
              </a:r>
              <a:endParaRPr sz="1100"/>
            </a:p>
            <a:p>
              <a:endParaRPr sz="1100">
                <a:solidFill>
                  <a:schemeClr val="dk1"/>
                </a:solidFill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6" name="Google Shape;85;p13">
            <a:extLst>
              <a:ext uri="{FF2B5EF4-FFF2-40B4-BE49-F238E27FC236}">
                <a16:creationId xmlns:a16="http://schemas.microsoft.com/office/drawing/2014/main" id="{E38CA9D1-8A58-3305-2874-1AF48F1725E5}"/>
              </a:ext>
            </a:extLst>
          </p:cNvPr>
          <p:cNvSpPr/>
          <p:nvPr/>
        </p:nvSpPr>
        <p:spPr>
          <a:xfrm rot="16200000">
            <a:off x="4129686" y="1618967"/>
            <a:ext cx="1465790" cy="4349960"/>
          </a:xfrm>
          <a:prstGeom prst="leftBracket">
            <a:avLst>
              <a:gd name="adj" fmla="val 168930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lg" len="lg"/>
            <a:tailEnd type="triangle" w="lg" len="lg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ea typeface="Gill Sans"/>
              <a:cs typeface="Gill Sans"/>
              <a:sym typeface="Gill San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E245571-3599-720D-F8F6-A1A740AC9A56}"/>
              </a:ext>
            </a:extLst>
          </p:cNvPr>
          <p:cNvGrpSpPr/>
          <p:nvPr/>
        </p:nvGrpSpPr>
        <p:grpSpPr>
          <a:xfrm>
            <a:off x="691580" y="874799"/>
            <a:ext cx="1552560" cy="3683533"/>
            <a:chOff x="691580" y="874799"/>
            <a:chExt cx="1552560" cy="3683533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id="{4B48631A-CEB6-D7C3-D8EF-D1D498959C75}"/>
                </a:ext>
              </a:extLst>
            </p:cNvPr>
            <p:cNvSpPr txBox="1"/>
            <p:nvPr/>
          </p:nvSpPr>
          <p:spPr>
            <a:xfrm>
              <a:off x="917965" y="874799"/>
              <a:ext cx="1326175" cy="692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de-CH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Digitale, multimodale</a:t>
              </a:r>
              <a:endParaRPr sz="1013"/>
            </a:p>
            <a:p>
              <a:pPr algn="ctr"/>
              <a:r>
                <a:rPr lang="de-CH" b="1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Artefakte</a:t>
              </a:r>
              <a:endParaRPr sz="1013"/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id="{DA94BC5A-F85A-061C-FBDC-2C03CC165016}"/>
                </a:ext>
              </a:extLst>
            </p:cNvPr>
            <p:cNvSpPr txBox="1"/>
            <p:nvPr/>
          </p:nvSpPr>
          <p:spPr>
            <a:xfrm>
              <a:off x="691580" y="1611402"/>
              <a:ext cx="1548622" cy="2946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Text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Genres der Konversation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Genres in der Literatur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Art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Musik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Film, Video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Game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Software Genres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Computational Models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 «Data Stories»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Genres von KI-Agenten</a:t>
              </a:r>
              <a:b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</a:b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(Chatbots)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Genres der physischen</a:t>
              </a:r>
              <a:b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</a:b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Artefakte (Robotics)</a:t>
              </a:r>
              <a:endParaRPr sz="1100"/>
            </a:p>
            <a:p>
              <a:pPr marL="67866" indent="-67866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de-CH" sz="1100">
                  <a:solidFill>
                    <a:schemeClr val="dk1"/>
                  </a:solidFill>
                  <a:ea typeface="Gill Sans"/>
                  <a:cs typeface="Gill Sans"/>
                  <a:sym typeface="Gill Sans"/>
                </a:rPr>
                <a:t>…</a:t>
              </a:r>
              <a:endParaRPr sz="1100"/>
            </a:p>
          </p:txBody>
        </p:sp>
      </p:grpSp>
      <p:sp>
        <p:nvSpPr>
          <p:cNvPr id="21" name="Google Shape;98;p13">
            <a:extLst>
              <a:ext uri="{FF2B5EF4-FFF2-40B4-BE49-F238E27FC236}">
                <a16:creationId xmlns:a16="http://schemas.microsoft.com/office/drawing/2014/main" id="{E810A242-9E7D-BFEA-62CA-8AB478FFD942}"/>
              </a:ext>
            </a:extLst>
          </p:cNvPr>
          <p:cNvSpPr txBox="1"/>
          <p:nvPr/>
        </p:nvSpPr>
        <p:spPr>
          <a:xfrm>
            <a:off x="3990640" y="4015362"/>
            <a:ext cx="1857771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de-CH" sz="11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Ko-Kreation mit KI:</a:t>
            </a:r>
            <a:br>
              <a:rPr lang="de-CH" sz="11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</a:br>
            <a:r>
              <a:rPr lang="de-CH" sz="11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«</a:t>
            </a:r>
            <a:r>
              <a:rPr lang="de-CH" sz="1100" b="1" err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Prompting</a:t>
            </a:r>
            <a:r>
              <a:rPr lang="de-CH" sz="11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 Skills»</a:t>
            </a:r>
            <a:endParaRPr sz="1100"/>
          </a:p>
        </p:txBody>
      </p:sp>
      <p:sp>
        <p:nvSpPr>
          <p:cNvPr id="25" name="Google Shape;102;p13">
            <a:extLst>
              <a:ext uri="{FF2B5EF4-FFF2-40B4-BE49-F238E27FC236}">
                <a16:creationId xmlns:a16="http://schemas.microsoft.com/office/drawing/2014/main" id="{DBBD5FDA-2C6B-EB52-44B7-B764FCF9AA8F}"/>
              </a:ext>
            </a:extLst>
          </p:cNvPr>
          <p:cNvSpPr/>
          <p:nvPr/>
        </p:nvSpPr>
        <p:spPr>
          <a:xfrm>
            <a:off x="2270113" y="2442192"/>
            <a:ext cx="850077" cy="60361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26" name="Google Shape;103;p13">
            <a:extLst>
              <a:ext uri="{FF2B5EF4-FFF2-40B4-BE49-F238E27FC236}">
                <a16:creationId xmlns:a16="http://schemas.microsoft.com/office/drawing/2014/main" id="{2B4F2C15-492C-4E5D-7ADE-254FF80D2CD4}"/>
              </a:ext>
            </a:extLst>
          </p:cNvPr>
          <p:cNvSpPr txBox="1"/>
          <p:nvPr/>
        </p:nvSpPr>
        <p:spPr>
          <a:xfrm>
            <a:off x="2266962" y="2531511"/>
            <a:ext cx="86660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de-CH" sz="12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Genre</a:t>
            </a:r>
            <a:endParaRPr sz="1013"/>
          </a:p>
          <a:p>
            <a:pPr algn="ctr"/>
            <a:r>
              <a:rPr lang="de-CH" sz="1200" b="1">
                <a:solidFill>
                  <a:schemeClr val="dk1"/>
                </a:solidFill>
                <a:sym typeface="Gill Sans"/>
              </a:rPr>
              <a:t>Kreation</a:t>
            </a:r>
            <a:endParaRPr sz="1013"/>
          </a:p>
        </p:txBody>
      </p:sp>
      <p:sp>
        <p:nvSpPr>
          <p:cNvPr id="31" name="Google Shape;108;p13">
            <a:extLst>
              <a:ext uri="{FF2B5EF4-FFF2-40B4-BE49-F238E27FC236}">
                <a16:creationId xmlns:a16="http://schemas.microsoft.com/office/drawing/2014/main" id="{AC16FFBA-2E6B-6B8F-9419-3E7DC473554C}"/>
              </a:ext>
            </a:extLst>
          </p:cNvPr>
          <p:cNvSpPr txBox="1"/>
          <p:nvPr/>
        </p:nvSpPr>
        <p:spPr>
          <a:xfrm>
            <a:off x="7259886" y="3590303"/>
            <a:ext cx="97464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de-CH" sz="12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Weltwissen</a:t>
            </a:r>
            <a:endParaRPr sz="1013"/>
          </a:p>
          <a:p>
            <a:pPr algn="ctr"/>
            <a:r>
              <a:rPr lang="de-CH" sz="1200" b="1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Sprachen</a:t>
            </a:r>
            <a:endParaRPr sz="1013"/>
          </a:p>
        </p:txBody>
      </p:sp>
      <p:sp>
        <p:nvSpPr>
          <p:cNvPr id="33" name="Google Shape;110;p13">
            <a:extLst>
              <a:ext uri="{FF2B5EF4-FFF2-40B4-BE49-F238E27FC236}">
                <a16:creationId xmlns:a16="http://schemas.microsoft.com/office/drawing/2014/main" id="{D3BACCA9-30D0-6175-9E70-8E88647809FB}"/>
              </a:ext>
            </a:extLst>
          </p:cNvPr>
          <p:cNvSpPr/>
          <p:nvPr/>
        </p:nvSpPr>
        <p:spPr>
          <a:xfrm>
            <a:off x="6529824" y="3495416"/>
            <a:ext cx="743237" cy="696743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0" bIns="34275" anchor="t" anchorCtr="0">
            <a:noAutofit/>
          </a:bodyPr>
          <a:lstStyle/>
          <a:p>
            <a:pPr algn="ctr">
              <a:lnSpc>
                <a:spcPct val="90000"/>
              </a:lnSpc>
            </a:pPr>
            <a:endParaRPr sz="180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4" name="Google Shape;111;p13" descr="Bildergebnis für AI Symbol">
            <a:extLst>
              <a:ext uri="{FF2B5EF4-FFF2-40B4-BE49-F238E27FC236}">
                <a16:creationId xmlns:a16="http://schemas.microsoft.com/office/drawing/2014/main" id="{B03F4E3C-0380-042F-A8D9-0EE495057D10}"/>
              </a:ext>
            </a:extLst>
          </p:cNvPr>
          <p:cNvPicPr preferRelativeResize="0"/>
          <p:nvPr/>
        </p:nvPicPr>
        <p:blipFill rotWithShape="1">
          <a:blip r:embed="rId3">
            <a:alphaModFix amt="36000"/>
          </a:blip>
          <a:srcRect/>
          <a:stretch/>
        </p:blipFill>
        <p:spPr>
          <a:xfrm>
            <a:off x="6711985" y="3654329"/>
            <a:ext cx="378917" cy="37891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12;p13">
            <a:extLst>
              <a:ext uri="{FF2B5EF4-FFF2-40B4-BE49-F238E27FC236}">
                <a16:creationId xmlns:a16="http://schemas.microsoft.com/office/drawing/2014/main" id="{B50D8E49-1E51-DF27-DD13-EF4DD5789DC6}"/>
              </a:ext>
            </a:extLst>
          </p:cNvPr>
          <p:cNvSpPr/>
          <p:nvPr/>
        </p:nvSpPr>
        <p:spPr>
          <a:xfrm>
            <a:off x="6833871" y="3781123"/>
            <a:ext cx="142136" cy="11525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36" name="Google Shape;113;p13">
            <a:extLst>
              <a:ext uri="{FF2B5EF4-FFF2-40B4-BE49-F238E27FC236}">
                <a16:creationId xmlns:a16="http://schemas.microsoft.com/office/drawing/2014/main" id="{BFE0E8A2-3154-5573-6638-BB28A5109805}"/>
              </a:ext>
            </a:extLst>
          </p:cNvPr>
          <p:cNvSpPr txBox="1"/>
          <p:nvPr/>
        </p:nvSpPr>
        <p:spPr>
          <a:xfrm>
            <a:off x="6760659" y="3728371"/>
            <a:ext cx="281568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de-CH" sz="1050" b="1">
                <a:solidFill>
                  <a:srgbClr val="7F7F7F"/>
                </a:solidFill>
                <a:ea typeface="Gill Sans"/>
                <a:cs typeface="Gill Sans"/>
                <a:sym typeface="Gill Sans"/>
              </a:rPr>
              <a:t>KI</a:t>
            </a:r>
            <a:endParaRPr sz="1013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DF4A82C-2C61-A66B-B2E0-92474A7EEB09}"/>
              </a:ext>
            </a:extLst>
          </p:cNvPr>
          <p:cNvSpPr txBox="1"/>
          <p:nvPr/>
        </p:nvSpPr>
        <p:spPr>
          <a:xfrm>
            <a:off x="2631491" y="4641505"/>
            <a:ext cx="5405214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hlinkClick r:id="rId4"/>
              </a:rPr>
              <a:t>Learning Compass 2030 - </a:t>
            </a:r>
            <a:r>
              <a:rPr lang="en-US" err="1">
                <a:hlinkClick r:id="rId4"/>
              </a:rPr>
              <a:t>Organisation</a:t>
            </a:r>
            <a:r>
              <a:rPr lang="en-US">
                <a:hlinkClick r:id="rId4"/>
              </a:rPr>
              <a:t> for Economic Co-operation and Development (oecd.org)</a:t>
            </a:r>
            <a:r>
              <a:rPr lang="en-US"/>
              <a:t>;</a:t>
            </a:r>
          </a:p>
          <a:p>
            <a:r>
              <a:rPr lang="de-CH">
                <a:hlinkClick r:id="rId5"/>
              </a:rPr>
              <a:t>Gymnasium </a:t>
            </a:r>
            <a:r>
              <a:rPr lang="de-CH" err="1">
                <a:hlinkClick r:id="rId5"/>
              </a:rPr>
              <a:t>Helveticum</a:t>
            </a:r>
            <a:r>
              <a:rPr lang="de-CH">
                <a:hlinkClick r:id="rId5"/>
              </a:rPr>
              <a:t>: GH_2023_02_d.pdf (vsg-sspes.ch)</a:t>
            </a:r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79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177372" y="2571750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276350"/>
            <a:ext cx="5000404" cy="924847"/>
          </a:xfr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Beispiele von </a:t>
            </a:r>
            <a:r>
              <a:rPr lang="de-CH" sz="7200" err="1">
                <a:latin typeface="+mj-lt"/>
                <a:cs typeface="Arial"/>
              </a:rPr>
              <a:t>ChatGPT</a:t>
            </a:r>
            <a:r>
              <a:rPr lang="de-CH" sz="7200">
                <a:latin typeface="+mj-lt"/>
                <a:cs typeface="Arial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Augmentation: Mensch-Maschine?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Kompetenzen: «</a:t>
            </a:r>
            <a:r>
              <a:rPr lang="de-CH" sz="7200" err="1">
                <a:latin typeface="+mj-lt"/>
                <a:cs typeface="Arial"/>
              </a:rPr>
              <a:t>Prompting</a:t>
            </a:r>
            <a:r>
              <a:rPr lang="de-CH" sz="7200">
                <a:latin typeface="+mj-lt"/>
                <a:cs typeface="Arial"/>
              </a:rPr>
              <a:t> Skills»?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 panose="020B0604020202020204" pitchFamily="34" charset="0"/>
              </a:rPr>
              <a:t>Ausblick &amp; Ihre Fragen?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80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26</a:t>
            </a:fld>
            <a:endParaRPr lang="de-CH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A858FFF-21CF-98F3-DB68-8500796CBF80}"/>
              </a:ext>
            </a:extLst>
          </p:cNvPr>
          <p:cNvSpPr txBox="1"/>
          <p:nvPr/>
        </p:nvSpPr>
        <p:spPr>
          <a:xfrm>
            <a:off x="210277" y="197088"/>
            <a:ext cx="494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>
                <a:latin typeface="+mj-lt"/>
                <a:ea typeface="+mj-ea"/>
                <a:cs typeface="+mj-cs"/>
              </a:rPr>
              <a:t>Experimentieren: «</a:t>
            </a:r>
            <a:r>
              <a:rPr lang="de-CH" sz="2400" err="1">
                <a:latin typeface="+mj-lt"/>
                <a:ea typeface="+mj-ea"/>
                <a:cs typeface="+mj-cs"/>
              </a:rPr>
              <a:t>Prompting</a:t>
            </a:r>
            <a:r>
              <a:rPr lang="de-CH" sz="2400">
                <a:latin typeface="+mj-lt"/>
                <a:ea typeface="+mj-ea"/>
                <a:cs typeface="+mj-cs"/>
              </a:rPr>
              <a:t> Guides»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7BAB74-9763-9641-5E8B-EFAB48CF32A3}"/>
              </a:ext>
            </a:extLst>
          </p:cNvPr>
          <p:cNvSpPr txBox="1"/>
          <p:nvPr/>
        </p:nvSpPr>
        <p:spPr>
          <a:xfrm>
            <a:off x="428625" y="1163956"/>
            <a:ext cx="790194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800" dirty="0">
                <a:hlinkClick r:id="rId3"/>
              </a:rPr>
              <a:t>Unlocking the Power of Generative AI Models and Systems such as GPT-4 and ChatGPT for Higher Education - A Guide for Students and Lecturers</a:t>
            </a:r>
            <a:endParaRPr lang="en-US" sz="18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800" dirty="0">
                <a:hlinkClick r:id="rId4"/>
              </a:rPr>
              <a:t>Einsatz von ChatGPT in der Lehre</a:t>
            </a:r>
            <a:endParaRPr lang="de-DE" sz="18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800" dirty="0">
                <a:hlinkClick r:id="rId5"/>
              </a:rPr>
              <a:t>A teacher’s guide to ChatGPT and remote assessments</a:t>
            </a:r>
            <a:endParaRPr lang="en-US" sz="18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800" dirty="0">
                <a:hlinkClick r:id="rId6"/>
              </a:rPr>
              <a:t>ChatGPT for Learning and Teaching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800" dirty="0">
                <a:ea typeface="+mn-lt"/>
                <a:cs typeface="+mn-lt"/>
                <a:hlinkClick r:id="rId7"/>
              </a:rPr>
              <a:t>Prompting Higher Education Towards AI-Augmented Teaching and Learning Practice (uow.edu.au)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422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27</a:t>
            </a:fld>
            <a:endParaRPr lang="de-CH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4C5723-6B96-6705-E7C0-1A04F734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027" y="389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A4DF1C-9491-A01C-B65F-8C694D922073}"/>
              </a:ext>
            </a:extLst>
          </p:cNvPr>
          <p:cNvSpPr txBox="1"/>
          <p:nvPr/>
        </p:nvSpPr>
        <p:spPr>
          <a:xfrm>
            <a:off x="276952" y="225663"/>
            <a:ext cx="494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>
                <a:latin typeface="+mj-lt"/>
                <a:ea typeface="+mj-ea"/>
                <a:cs typeface="+mj-cs"/>
              </a:rPr>
              <a:t>Experimentieren: «</a:t>
            </a:r>
            <a:r>
              <a:rPr lang="de-CH" sz="2400" err="1">
                <a:latin typeface="+mj-lt"/>
                <a:ea typeface="+mj-ea"/>
                <a:cs typeface="+mj-cs"/>
              </a:rPr>
              <a:t>Prompting</a:t>
            </a:r>
            <a:r>
              <a:rPr lang="de-CH" sz="2400">
                <a:latin typeface="+mj-lt"/>
                <a:ea typeface="+mj-ea"/>
                <a:cs typeface="+mj-cs"/>
              </a:rPr>
              <a:t> Guides»</a:t>
            </a:r>
          </a:p>
        </p:txBody>
      </p:sp>
      <p:pic>
        <p:nvPicPr>
          <p:cNvPr id="9" name="Grafik 8" descr="Ein Bild, das Text, Screenshot, Betriebssystem enthält.&#10;&#10;Automatisch generierte Beschreibung">
            <a:extLst>
              <a:ext uri="{FF2B5EF4-FFF2-40B4-BE49-F238E27FC236}">
                <a16:creationId xmlns:a16="http://schemas.microsoft.com/office/drawing/2014/main" id="{0B728D6B-55BB-A611-2F89-A11FB79C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77" y="617725"/>
            <a:ext cx="2969523" cy="423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6C1E9B-4348-FBCC-0511-5565FFDEC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9" y="1209812"/>
            <a:ext cx="4237770" cy="218108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0E1697C-AEB7-876E-9219-95E588268860}"/>
              </a:ext>
            </a:extLst>
          </p:cNvPr>
          <p:cNvSpPr txBox="1"/>
          <p:nvPr/>
        </p:nvSpPr>
        <p:spPr>
          <a:xfrm>
            <a:off x="565272" y="3820533"/>
            <a:ext cx="3893313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1050" dirty="0">
                <a:ea typeface="+mn-lt"/>
                <a:cs typeface="+mn-lt"/>
              </a:rPr>
              <a:t>https://www.scil.ch/aktuelles/scil-beitrag/prompting-guideline-chatgpt-als-assistenz-und-lernsystem-effektiv-nutzen/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92513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28</a:t>
            </a:fld>
            <a:endParaRPr lang="de-CH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A858FFF-21CF-98F3-DB68-8500796CBF80}"/>
              </a:ext>
            </a:extLst>
          </p:cNvPr>
          <p:cNvSpPr txBox="1"/>
          <p:nvPr/>
        </p:nvSpPr>
        <p:spPr>
          <a:xfrm>
            <a:off x="281641" y="225741"/>
            <a:ext cx="4964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>
                <a:latin typeface="+mj-lt"/>
                <a:ea typeface="+mj-ea"/>
                <a:cs typeface="+mj-cs"/>
              </a:rPr>
              <a:t>Kompetenzaufbau KI: Rolle Lehrkräfte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3BE039F7-0FDA-C186-5FAA-312701E7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02" y="1235327"/>
            <a:ext cx="4170098" cy="209187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8D75394C-A30A-D1A9-21C0-C3F6DB666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57" y="1182581"/>
            <a:ext cx="4014668" cy="2114130"/>
          </a:xfrm>
          <a:prstGeom prst="rect">
            <a:avLst/>
          </a:prstGeom>
        </p:spPr>
      </p:pic>
      <p:sp>
        <p:nvSpPr>
          <p:cNvPr id="77" name="Textfeld 76">
            <a:extLst>
              <a:ext uri="{FF2B5EF4-FFF2-40B4-BE49-F238E27FC236}">
                <a16:creationId xmlns:a16="http://schemas.microsoft.com/office/drawing/2014/main" id="{742D5B1D-374E-03F0-A476-8A69E308FC8E}"/>
              </a:ext>
            </a:extLst>
          </p:cNvPr>
          <p:cNvSpPr txBox="1"/>
          <p:nvPr/>
        </p:nvSpPr>
        <p:spPr>
          <a:xfrm>
            <a:off x="5245949" y="3820539"/>
            <a:ext cx="28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666666"/>
                </a:solidFill>
                <a:latin typeface="Raleway" pitchFamily="2" charset="0"/>
              </a:rPr>
              <a:t>N=2144 | Alter: 14-15 | Stufe Sek I</a:t>
            </a:r>
            <a:endParaRPr lang="de-CH" sz="1400">
              <a:solidFill>
                <a:srgbClr val="666666"/>
              </a:solidFill>
              <a:latin typeface="Raleway" pitchFamily="2" charset="0"/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8305A304-4CB4-E29F-4DEE-A3D726C8E69D}"/>
              </a:ext>
            </a:extLst>
          </p:cNvPr>
          <p:cNvSpPr txBox="1"/>
          <p:nvPr/>
        </p:nvSpPr>
        <p:spPr>
          <a:xfrm>
            <a:off x="340120" y="3605096"/>
            <a:ext cx="3389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666666"/>
                </a:solidFill>
                <a:latin typeface="Raleway" pitchFamily="2" charset="0"/>
              </a:rPr>
              <a:t>Ergebnisse Studie</a:t>
            </a:r>
          </a:p>
          <a:p>
            <a:r>
              <a:rPr lang="de-DE" sz="1400">
                <a:solidFill>
                  <a:srgbClr val="666666"/>
                </a:solidFill>
                <a:latin typeface="Raleway" pitchFamily="2" charset="0"/>
              </a:rPr>
              <a:t>Datenerhebung Nov/Dez. 2022</a:t>
            </a:r>
          </a:p>
          <a:p>
            <a:r>
              <a:rPr lang="de-DE" sz="1400">
                <a:solidFill>
                  <a:srgbClr val="666666"/>
                </a:solidFill>
                <a:latin typeface="Raleway" pitchFamily="2" charset="0"/>
              </a:rPr>
              <a:t>Gemeinsam mit P. Emmenegger (HSG)</a:t>
            </a:r>
          </a:p>
        </p:txBody>
      </p:sp>
    </p:spTree>
    <p:extLst>
      <p:ext uri="{BB962C8B-B14F-4D97-AF65-F5344CB8AC3E}">
        <p14:creationId xmlns:p14="http://schemas.microsoft.com/office/powerpoint/2010/main" val="39807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ogo for an AI in Education lab">
            <a:extLst>
              <a:ext uri="{FF2B5EF4-FFF2-40B4-BE49-F238E27FC236}">
                <a16:creationId xmlns:a16="http://schemas.microsoft.com/office/drawing/2014/main" id="{64A0DF36-E5D0-5CCD-CFC5-15852018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24" y="311876"/>
            <a:ext cx="1776549" cy="17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34511-9A0F-0265-0F44-D9EBBC1B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878" y="185539"/>
            <a:ext cx="2554242" cy="334066"/>
          </a:xfrm>
        </p:spPr>
        <p:txBody>
          <a:bodyPr>
            <a:spAutoFit/>
          </a:bodyPr>
          <a:lstStyle/>
          <a:p>
            <a:r>
              <a:rPr lang="en-GB"/>
              <a:t>AI in Education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46DA7-3207-81B5-893D-8FA036C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A22BE7A-2D22-6BED-CC31-68AAFE3A73CB}"/>
              </a:ext>
            </a:extLst>
          </p:cNvPr>
          <p:cNvSpPr txBox="1">
            <a:spLocks/>
          </p:cNvSpPr>
          <p:nvPr/>
        </p:nvSpPr>
        <p:spPr>
          <a:xfrm>
            <a:off x="358775" y="2446243"/>
            <a:ext cx="3074687" cy="199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+mj-lt"/>
              <a:buNone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Arial" panose="020B0604020202020204" pitchFamily="34" charset="0"/>
              <a:buChar char="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469106" algn="l"/>
              </a:tabLst>
              <a:defRPr/>
            </a:pPr>
            <a:r>
              <a:rPr lang="de-CH" sz="1100">
                <a:solidFill>
                  <a:srgbClr val="000000"/>
                </a:solidFill>
                <a:latin typeface="Arial"/>
              </a:rPr>
              <a:t>Prof. Dr. Sabine Seufert</a:t>
            </a:r>
          </a:p>
          <a:p>
            <a:pPr defTabSz="685800">
              <a:tabLst>
                <a:tab pos="469106" algn="l"/>
              </a:tabLst>
              <a:defRPr/>
            </a:pPr>
            <a:endParaRPr lang="de-CH" sz="1100">
              <a:solidFill>
                <a:srgbClr val="000000"/>
              </a:solidFill>
              <a:latin typeface="Arial"/>
            </a:endParaRP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für Bildungsmanagement </a:t>
            </a: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Bildungstechnologien (IBB-HSG)</a:t>
            </a: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 </a:t>
            </a:r>
            <a:r>
              <a:rPr lang="de-CH" sz="11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St.Gallen</a:t>
            </a: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Jakob-Strasse 21</a:t>
            </a: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CH-9000 </a:t>
            </a:r>
            <a:r>
              <a:rPr lang="de-CH" sz="11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St.Gallen</a:t>
            </a: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809625" algn="l"/>
              </a:tabLst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Web:	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www.ibb.unisg.ch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tabLst>
                <a:tab pos="809625" algn="l"/>
              </a:tabLst>
              <a:defRPr/>
            </a:pP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Mail:	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sabine.seufert@unisg.ch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89A114C-E25F-7223-823D-3D0C334B6EFC}"/>
              </a:ext>
            </a:extLst>
          </p:cNvPr>
          <p:cNvSpPr txBox="1">
            <a:spLocks/>
          </p:cNvSpPr>
          <p:nvPr/>
        </p:nvSpPr>
        <p:spPr>
          <a:xfrm>
            <a:off x="5710540" y="2446243"/>
            <a:ext cx="3074687" cy="1963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+mj-lt"/>
              <a:buNone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2F"/>
              </a:buClr>
              <a:buFont typeface="Arial" panose="020B0604020202020204" pitchFamily="34" charset="0"/>
              <a:buChar char="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469106" algn="l"/>
              </a:tabLst>
              <a:defRPr/>
            </a:pPr>
            <a:r>
              <a:rPr lang="de-CH" sz="1100">
                <a:solidFill>
                  <a:srgbClr val="000000"/>
                </a:solidFill>
                <a:latin typeface="Arial"/>
              </a:rPr>
              <a:t>Prof. Dr. Siegfried Handschuh</a:t>
            </a:r>
          </a:p>
          <a:p>
            <a:pPr defTabSz="685800">
              <a:tabLst>
                <a:tab pos="469106" algn="l"/>
              </a:tabLst>
              <a:defRPr/>
            </a:pPr>
            <a:endParaRPr lang="de-CH" sz="1100">
              <a:solidFill>
                <a:srgbClr val="000000"/>
              </a:solidFill>
              <a:latin typeface="Arial"/>
            </a:endParaRP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of Computer Science (ICS-HSG)</a:t>
            </a:r>
          </a:p>
          <a:p>
            <a:pPr lvl="0">
              <a:defRPr/>
            </a:pPr>
            <a:b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 </a:t>
            </a:r>
            <a:r>
              <a:rPr lang="de-CH" sz="11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St.Gallen</a:t>
            </a: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Rosenbergstrasse 30</a:t>
            </a:r>
          </a:p>
          <a:p>
            <a:pPr lvl="0"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CH-9000 </a:t>
            </a:r>
            <a:r>
              <a:rPr lang="de-CH" sz="11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St.Gallen</a:t>
            </a: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de-CH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809625" algn="l"/>
              </a:tabLst>
              <a:defRPr/>
            </a:pPr>
            <a:r>
              <a:rPr lang="de-CH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Web:	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www.ics.unisg.ch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tabLst>
                <a:tab pos="809625" algn="l"/>
              </a:tabLst>
              <a:defRPr/>
            </a:pP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Mail:	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siegfried.handschuh@unisg.ch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8" name="Picture 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C7EE8D3-B7FF-3933-363D-94BA63C8E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64" y="480221"/>
            <a:ext cx="972556" cy="1296331"/>
          </a:xfrm>
          <a:prstGeom prst="rect">
            <a:avLst/>
          </a:prstGeom>
        </p:spPr>
      </p:pic>
      <p:pic>
        <p:nvPicPr>
          <p:cNvPr id="10" name="Grafik 3" descr="Ein Bild, das Person, Wand, Brille, Lächeln enthält.&#10;&#10;Automatisch generierte Beschreibung">
            <a:extLst>
              <a:ext uri="{FF2B5EF4-FFF2-40B4-BE49-F238E27FC236}">
                <a16:creationId xmlns:a16="http://schemas.microsoft.com/office/drawing/2014/main" id="{B3F3B1FA-9952-4B78-5BBB-B2DAF0CE7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7" y="480222"/>
            <a:ext cx="1296331" cy="12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9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282147" y="1542558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514475"/>
            <a:ext cx="5000404" cy="92484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2000">
                <a:latin typeface="+mj-lt"/>
                <a:cs typeface="Arial"/>
              </a:rPr>
              <a:t>Grundverständnis, Stärken &amp; Schwächen?</a:t>
            </a:r>
            <a:endParaRPr lang="de-DE" sz="400"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3</a:t>
            </a:fld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C4709D-B560-05FF-259D-3074E05DAC8D}"/>
              </a:ext>
            </a:extLst>
          </p:cNvPr>
          <p:cNvSpPr txBox="1"/>
          <p:nvPr/>
        </p:nvSpPr>
        <p:spPr>
          <a:xfrm>
            <a:off x="2057124" y="105196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/>
              <a:t>TEIL I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D9508793-D94F-5F41-FC17-B759775503CB}"/>
              </a:ext>
            </a:extLst>
          </p:cNvPr>
          <p:cNvSpPr txBox="1">
            <a:spLocks/>
          </p:cNvSpPr>
          <p:nvPr/>
        </p:nvSpPr>
        <p:spPr>
          <a:xfrm>
            <a:off x="358775" y="2717149"/>
            <a:ext cx="5000404" cy="5404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96000" indent="-39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de-CH" sz="2000">
                <a:latin typeface="+mj-lt"/>
                <a:cs typeface="Arial"/>
              </a:rPr>
              <a:t>Bildungsinnovation &amp; Kompetenzen?</a:t>
            </a:r>
            <a:endParaRPr lang="de-DE" sz="400"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BEB68C-135D-47D1-DFF8-5C165652C03C}"/>
              </a:ext>
            </a:extLst>
          </p:cNvPr>
          <p:cNvSpPr txBox="1"/>
          <p:nvPr/>
        </p:nvSpPr>
        <p:spPr>
          <a:xfrm>
            <a:off x="2057124" y="2254639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/>
              <a:t>TEIL II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E9909F27-67F6-444A-2294-175081B758BC}"/>
              </a:ext>
            </a:extLst>
          </p:cNvPr>
          <p:cNvSpPr txBox="1">
            <a:spLocks/>
          </p:cNvSpPr>
          <p:nvPr/>
        </p:nvSpPr>
        <p:spPr>
          <a:xfrm>
            <a:off x="2820877" y="3821334"/>
            <a:ext cx="2132123" cy="5404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96000" indent="-39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de-CH" sz="2000">
                <a:latin typeface="+mj-lt"/>
                <a:cs typeface="Arial"/>
              </a:rPr>
              <a:t>Ausblick &amp; Fragen?</a:t>
            </a:r>
            <a:endParaRPr lang="de-DE" sz="500">
              <a:cs typeface="Arial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3757A830-5E13-B758-C9EF-608C26540037}"/>
              </a:ext>
            </a:extLst>
          </p:cNvPr>
          <p:cNvSpPr/>
          <p:nvPr/>
        </p:nvSpPr>
        <p:spPr>
          <a:xfrm>
            <a:off x="1924050" y="3884620"/>
            <a:ext cx="733148" cy="41382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19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3F7D7-5653-5FA6-4F97-049568E4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4</a:t>
            </a:fld>
            <a:endParaRPr lang="de-CH"/>
          </a:p>
        </p:txBody>
      </p:sp>
      <p:pic>
        <p:nvPicPr>
          <p:cNvPr id="4" name="Picture 3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38D46115-D9EC-76C3-285F-57226B04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" y="-2250"/>
            <a:ext cx="9070962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2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1EB3A-F0E4-3515-CF12-C96574E0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5</a:t>
            </a:fld>
            <a:endParaRPr lang="de-CH"/>
          </a:p>
        </p:txBody>
      </p:sp>
      <p:pic>
        <p:nvPicPr>
          <p:cNvPr id="9" name="Picture 8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A982A5DC-2B9B-4450-3867-5F68C36BC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" y="-2250"/>
            <a:ext cx="902330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282147" y="1542558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514475"/>
            <a:ext cx="5000404" cy="92484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2000">
                <a:latin typeface="+mj-lt"/>
                <a:cs typeface="Arial"/>
              </a:rPr>
              <a:t>Grundverständnis, Stärken &amp; Schwächen?</a:t>
            </a:r>
            <a:endParaRPr lang="de-DE" sz="400"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6</a:t>
            </a:fld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C4709D-B560-05FF-259D-3074E05DAC8D}"/>
              </a:ext>
            </a:extLst>
          </p:cNvPr>
          <p:cNvSpPr txBox="1"/>
          <p:nvPr/>
        </p:nvSpPr>
        <p:spPr>
          <a:xfrm>
            <a:off x="2057124" y="105196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/>
              <a:t>TEIL I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E0C94A5-077F-42C6-D962-32B3203DDD22}"/>
              </a:ext>
            </a:extLst>
          </p:cNvPr>
          <p:cNvSpPr/>
          <p:nvPr/>
        </p:nvSpPr>
        <p:spPr>
          <a:xfrm>
            <a:off x="282147" y="2745232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D9508793-D94F-5F41-FC17-B759775503CB}"/>
              </a:ext>
            </a:extLst>
          </p:cNvPr>
          <p:cNvSpPr txBox="1">
            <a:spLocks/>
          </p:cNvSpPr>
          <p:nvPr/>
        </p:nvSpPr>
        <p:spPr>
          <a:xfrm>
            <a:off x="358775" y="2717149"/>
            <a:ext cx="5000404" cy="5404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96000" indent="-39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de-CH" sz="2000">
                <a:latin typeface="+mj-lt"/>
                <a:cs typeface="Arial"/>
              </a:rPr>
              <a:t>Bildungsinnovation &amp; Kompetenzen?</a:t>
            </a:r>
            <a:endParaRPr lang="de-DE" sz="400"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BEB68C-135D-47D1-DFF8-5C165652C03C}"/>
              </a:ext>
            </a:extLst>
          </p:cNvPr>
          <p:cNvSpPr txBox="1"/>
          <p:nvPr/>
        </p:nvSpPr>
        <p:spPr>
          <a:xfrm>
            <a:off x="2057124" y="2254639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/>
              <a:t>TEIL II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E9909F27-67F6-444A-2294-175081B758BC}"/>
              </a:ext>
            </a:extLst>
          </p:cNvPr>
          <p:cNvSpPr txBox="1">
            <a:spLocks/>
          </p:cNvSpPr>
          <p:nvPr/>
        </p:nvSpPr>
        <p:spPr>
          <a:xfrm>
            <a:off x="2820877" y="3821334"/>
            <a:ext cx="2132123" cy="5404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96000" indent="-39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de-CH" sz="2000">
                <a:latin typeface="+mj-lt"/>
                <a:cs typeface="Arial"/>
              </a:rPr>
              <a:t>Ausblick &amp; Fragen?</a:t>
            </a:r>
            <a:endParaRPr lang="de-DE" sz="500">
              <a:cs typeface="Arial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3757A830-5E13-B758-C9EF-608C26540037}"/>
              </a:ext>
            </a:extLst>
          </p:cNvPr>
          <p:cNvSpPr/>
          <p:nvPr/>
        </p:nvSpPr>
        <p:spPr>
          <a:xfrm>
            <a:off x="1924050" y="3884620"/>
            <a:ext cx="733148" cy="41382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22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28E3D7-93EA-4C75-B781-0925A5A70398}"/>
              </a:ext>
            </a:extLst>
          </p:cNvPr>
          <p:cNvSpPr/>
          <p:nvPr/>
        </p:nvSpPr>
        <p:spPr>
          <a:xfrm>
            <a:off x="215472" y="1304433"/>
            <a:ext cx="4470400" cy="43434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403F24-A117-4987-8D0C-FDF07A691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276350"/>
            <a:ext cx="5000404" cy="924847"/>
          </a:xfr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Beispiele von </a:t>
            </a:r>
            <a:r>
              <a:rPr lang="de-CH" sz="7200" err="1">
                <a:latin typeface="+mj-lt"/>
                <a:cs typeface="Arial"/>
              </a:rPr>
              <a:t>ChatGPT</a:t>
            </a:r>
            <a:r>
              <a:rPr lang="de-CH" sz="7200">
                <a:latin typeface="+mj-lt"/>
                <a:cs typeface="Arial"/>
              </a:rPr>
              <a:t> &amp; Co.?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Augmentation: Mensch-Maschine?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/>
              </a:rPr>
              <a:t>Kompetenzen: «</a:t>
            </a:r>
            <a:r>
              <a:rPr lang="de-CH" sz="7200" err="1">
                <a:latin typeface="+mj-lt"/>
                <a:cs typeface="Arial"/>
              </a:rPr>
              <a:t>Prompting</a:t>
            </a:r>
            <a:r>
              <a:rPr lang="de-CH" sz="7200">
                <a:latin typeface="+mj-lt"/>
                <a:cs typeface="Arial"/>
              </a:rPr>
              <a:t> Skills»?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CH" sz="7200">
                <a:latin typeface="+mj-lt"/>
                <a:cs typeface="Arial" panose="020B0604020202020204" pitchFamily="34" charset="0"/>
              </a:rPr>
              <a:t>Ausblick &amp; Ihre Fragen?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94264-31E2-492D-8C9C-AB88FD34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22712B-9C0D-428B-BCE8-107A2A0C4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760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1A1D0-FF9A-4FDE-B671-2B8B8341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KI-basierter Chatbot zur Unterstützung von Gruppenarbeiten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9CCBAE-376C-419A-A105-F0B26FBA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8</a:t>
            </a:fld>
            <a:endParaRPr lang="de-CH"/>
          </a:p>
        </p:txBody>
      </p:sp>
      <p:pic>
        <p:nvPicPr>
          <p:cNvPr id="5" name="Onlinemedien 4" title="Tubo - Chatbot zur Unterstützung von Gruppenarbeiten">
            <a:hlinkClick r:id="" action="ppaction://media"/>
            <a:extLst>
              <a:ext uri="{FF2B5EF4-FFF2-40B4-BE49-F238E27FC236}">
                <a16:creationId xmlns:a16="http://schemas.microsoft.com/office/drawing/2014/main" id="{7AE4D894-FC33-4D9A-B8FF-05678573C1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6790" y="749506"/>
            <a:ext cx="6450419" cy="36444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EFAC4E-AFF0-AC29-F725-52814DDFAF7A}"/>
              </a:ext>
            </a:extLst>
          </p:cNvPr>
          <p:cNvSpPr txBox="1"/>
          <p:nvPr/>
        </p:nvSpPr>
        <p:spPr>
          <a:xfrm>
            <a:off x="1346790" y="439399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err="1">
                <a:hlinkClick r:id="rId4"/>
              </a:rPr>
              <a:t>Tubo</a:t>
            </a:r>
            <a:r>
              <a:rPr lang="de-DE" sz="1200">
                <a:hlinkClick r:id="rId4"/>
              </a:rPr>
              <a:t> - Chatbot zur Unterstützung von Gruppenarbeiten - YouTube</a:t>
            </a:r>
            <a:endParaRPr lang="de-CH" sz="1200"/>
          </a:p>
        </p:txBody>
      </p:sp>
    </p:spTree>
    <p:extLst>
      <p:ext uri="{BB962C8B-B14F-4D97-AF65-F5344CB8AC3E}">
        <p14:creationId xmlns:p14="http://schemas.microsoft.com/office/powerpoint/2010/main" val="3633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0964A0-DAF7-4BAA-ADAD-05CC8A80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t>9</a:t>
            </a:fld>
            <a:endParaRPr lang="de-CH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10011FF-88C8-48DE-9D50-76C3902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21" y="1006371"/>
            <a:ext cx="1720276" cy="609662"/>
          </a:xfrm>
        </p:spPr>
        <p:txBody>
          <a:bodyPr/>
          <a:lstStyle/>
          <a:p>
            <a:pPr lvl="2" algn="l">
              <a:spcBef>
                <a:spcPts val="3000"/>
              </a:spcBef>
              <a:spcAft>
                <a:spcPts val="1250"/>
              </a:spcAft>
            </a:pPr>
            <a:r>
              <a:rPr lang="de-CH" sz="24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Beispiel 1</a:t>
            </a:r>
            <a:endParaRPr lang="de-CH" sz="2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D10D5A14-E9A3-BCAF-B695-2AB3B9BB5798}"/>
              </a:ext>
            </a:extLst>
          </p:cNvPr>
          <p:cNvSpPr txBox="1"/>
          <p:nvPr/>
        </p:nvSpPr>
        <p:spPr>
          <a:xfrm>
            <a:off x="1895697" y="4651851"/>
            <a:ext cx="47106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900"/>
              <a:t>In Anlehnung an: Center for Humane Technology. (2023, April 4). </a:t>
            </a:r>
            <a:r>
              <a:rPr lang="en-US" sz="900" i="1"/>
              <a:t>The A.I. Dilemma - March 9, 2023</a:t>
            </a:r>
            <a:r>
              <a:rPr lang="de-CH" sz="900"/>
              <a:t> [Video]. YouTube. </a:t>
            </a:r>
            <a:r>
              <a:rPr lang="de-CH" sz="900">
                <a:hlinkClick r:id="rId2"/>
              </a:rPr>
              <a:t>https://www.youtube.com/watch?v=xoVJKj8lcNQ</a:t>
            </a:r>
            <a:r>
              <a:rPr lang="de-CH" sz="90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31DD8E-9D85-347D-055E-CD4083DA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01" y="0"/>
            <a:ext cx="6651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83716"/>
      </p:ext>
    </p:extLst>
  </p:cSld>
  <p:clrMapOvr>
    <a:masterClrMapping/>
  </p:clrMapOvr>
</p:sld>
</file>

<file path=ppt/theme/theme1.xml><?xml version="1.0" encoding="utf-8"?>
<a:theme xmlns:a="http://schemas.openxmlformats.org/drawingml/2006/main" name="UNISG PPT">
  <a:themeElements>
    <a:clrScheme name="uni stgallen Colors">
      <a:dk1>
        <a:sysClr val="windowText" lastClr="000000"/>
      </a:dk1>
      <a:lt1>
        <a:sysClr val="window" lastClr="FFFFFF"/>
      </a:lt1>
      <a:dk2>
        <a:srgbClr val="0A5F2D"/>
      </a:dk2>
      <a:lt2>
        <a:srgbClr val="FFFFFF"/>
      </a:lt2>
      <a:accent1>
        <a:srgbClr val="00802F"/>
      </a:accent1>
      <a:accent2>
        <a:srgbClr val="E1D7C3"/>
      </a:accent2>
      <a:accent3>
        <a:srgbClr val="EB6969"/>
      </a:accent3>
      <a:accent4>
        <a:srgbClr val="73A5AF"/>
      </a:accent4>
      <a:accent5>
        <a:srgbClr val="FFF04B"/>
      </a:accent5>
      <a:accent6>
        <a:srgbClr val="0A5F2D"/>
      </a:accent6>
      <a:hlink>
        <a:srgbClr val="00802F"/>
      </a:hlink>
      <a:folHlink>
        <a:srgbClr val="0A5F2D"/>
      </a:folHlink>
    </a:clrScheme>
    <a:fontScheme name="uni stgallen Font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_stgallen_master_01.potx" id="{30835CC8-2B5A-4E70-B341-DDAB901ED00B}" vid="{29D780FA-9373-4C8E-8A10-29358CDEA5B8}"/>
    </a:ext>
  </a:extLst>
</a:theme>
</file>

<file path=ppt/theme/theme2.xml><?xml version="1.0" encoding="utf-8"?>
<a:theme xmlns:a="http://schemas.openxmlformats.org/drawingml/2006/main" name="Präsentation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HNW_16x9_de.potx [Schreibgeschützt]" id="{FA58035F-2F67-4A8F-9E9D-F58F00618B42}" vid="{B8C89300-4071-4C80-8657-D1392E99BB3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21870F55-7693-4BED-BB93-08298D6C04B0}">
  <we:reference id="94886107-76f9-4f92-aa81-ee726374f3e7" version="1.0.0.7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3361BA2-F43E-FE43-844E-87FBC9B565AD}">
  <we:reference id="0978a9cb-a548-4218-ab38-75ef22e0bf01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,"isValidatorEnabled":false,"isLocked":false,"elementsMetadata":[{"elementConfiguration":{"width":"{{UserProfile.Department.REFDepartmentLogo.WidthPNGPPT}}","height":"{{UserProfile.Department.REFDepartmentLogo.HeightPNGPPT}}","image":"{{UserProfile.Department.REFDepartmentLogo.ImagePNG}}","disableUpdates":false,"type":"image"},"type":"shape"}],"slideId":"637750113834106457","enableDocumentContentUpdater":tru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6001D4893E37488D412F3195B6630B" ma:contentTypeVersion="13" ma:contentTypeDescription="Ein neues Dokument erstellen." ma:contentTypeScope="" ma:versionID="f1bbb0dc558a18e31785a72bf1925a27">
  <xsd:schema xmlns:xsd="http://www.w3.org/2001/XMLSchema" xmlns:xs="http://www.w3.org/2001/XMLSchema" xmlns:p="http://schemas.microsoft.com/office/2006/metadata/properties" xmlns:ns2="f7c14c96-e25e-4e5a-941b-f72065c94893" xmlns:ns3="5eb80380-523f-4ac3-ac33-ddc06f104f2d" targetNamespace="http://schemas.microsoft.com/office/2006/metadata/properties" ma:root="true" ma:fieldsID="cb3aa3c9085a2aa46398b1b84d7cf4d0" ns2:_="" ns3:_="">
    <xsd:import namespace="f7c14c96-e25e-4e5a-941b-f72065c94893"/>
    <xsd:import namespace="5eb80380-523f-4ac3-ac33-ddc06f104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14c96-e25e-4e5a-941b-f72065c94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a5eeb708-88d7-4fcd-b58b-f184fd494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80380-523f-4ac3-ac33-ddc06f104f2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32d8f7-2063-4239-9cdc-8475b0b471f8}" ma:internalName="TaxCatchAll" ma:showField="CatchAllData" ma:web="5eb80380-523f-4ac3-ac33-ddc06f104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TemplateConfiguration><![CDATA[{"elementsMetadata":[{"elementConfiguration":{"binding":"{{FormatDateTime(Form.Date,Translate(\"DateFormat\"),DocumentLanguage)}}","disableUpdates":false,"type":"text"},"type":"shape","id":"f86c6605-d299-41d5-ba82-1a16794a6f6b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02cc4c3a-ebae-43e5-accb-e4416e75fc32"},{"elementConfiguration":{"binding":"{{Form.Footer}}","disableUpdates":false,"type":"text"},"type":"shape","id":"e50ddf68-3af7-457f-b4ae-1e5694c2581c"},{"elementConfiguration":{"binding":"{{UserProfile.Department.DepartmentName}}","visibility":"{{IfElse(Form.FooterLogo, VisibilityType.Hidden,VisibilityType.Visible)}}","disableUpdates":false,"type":"text"},"type":"shape","id":"0fc61f68-fe18-401d-84ac-e8b8e5766bf3"},{"elementConfiguration":{"width":"{{UserProfile.Department.REFDepartmentLogo.WidthPNGPPT}}","height":"{{UserProfile.Department.REFDepartmentLogo.HeightPNGPPT}}","image":"{{UserProfile.Department.REFDepartmentLogo.ImagePNG}}","disableUpdates":false,"type":"image"},"type":"shape","id":"958289ff-7b48-4d6a-af72-386862d52d19"},{"elementConfiguration":{"binding":"{{UserProfile.Department.DepartmentName}} \n{{UserProfile.Department.DepartmentStreet}} {{UserProfile.Department.DepartmentStreetNumber}} \n{{UserProfile.Department.DepartmentPOBox}} {{UserProfile.Department.DepartmentCity}} \n{{UserProfile.Department.DepartmentCountry}} \n{{UserProfile.Department.DepartmentWebsite}}","disableUpdates":false,"type":"text"},"type":"shape","id":"75b6bb8c-52cb-4e30-994b-750f44446dfd"},{"elementConfiguration":{"width":"{{UserProfile.Department.REFDepartmentLogo.WidthPNGPPT}}","height":"{{UserProfile.Department.REFDepartmentLogo.HeightPNGPPT}}","image":"{{UserProfile.Department.REFDepartmentLogo.ImagePNG}}","disableUpdates":false,"type":"image"},"type":"shape","id":"feedd57e-2488-4495-8235-bfcc0e2efd07"},{"elementConfiguration":{"binding":"{{FormatDateTime(Form.Date,Translate(\"DateFormat\"),DocumentLanguage)}}","disableUpdates":false,"type":"text"},"type":"shape","id":"b4e01bf7-4243-4d9f-b7bb-657dd4723ff7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c6954343-efbc-4e07-bfa3-506006591eeb"},{"elementConfiguration":{"binding":"{{Form.Footer}}","disableUpdates":false,"type":"text"},"type":"shape","id":"353de8fe-fd0e-4970-84f9-efef61a68d04"},{"elementConfiguration":{"binding":"{{UserProfile.Department.DepartmentName}}","visibility":"{{IfElse(Form.FooterLogo, VisibilityType.Hidden,VisibilityType.Visible)}}","disableUpdates":false,"type":"text"},"type":"shape","id":"9d110ec0-21a6-4424-a59c-77cd90b0d7c6"},{"elementConfiguration":{"width":"{{UserProfile.Department.REFDepartmentLogo.WidthPNGPPT}}","height":"{{UserProfile.Department.REFDepartmentLogo.HeightPNGPPT}}","image":"{{UserProfile.Department.REFDepartmentLogo.ImagePNG}}","disableUpdates":false,"type":"image"},"type":"shape","id":"bbe1750c-4dbf-4225-97aa-9d18993a5510"},{"elementConfiguration":{"binding":"{{FormatDateTime(Form.Date,Translate(\"DateFormat\"),DocumentLanguage)}}","disableUpdates":false,"type":"text"},"type":"shape","id":"1c018a73-ac3d-454f-a7e9-f4ef429839fa"},{"elementConfiguration":{"width":"{{UserProfile.Department.REFDepartmentLogo.WidthPNGPPT}}","height":"{{UserProfile.Department.REFDepartmentLogo.HeightPNGPPT}}","image":"{{UserProfile.Department.REFDepartmentLogo.ImagePNG}}","disableUpdates":false,"type":"image"},"type":"shape","id":"2c583324-247b-4217-9ee2-db76da7be3e5"},{"elementConfiguration":{"binding":"{{FormatDateTime(Form.Date,Translate(\"DateFormat\"),DocumentLanguage)}}","disableUpdates":false,"type":"text"},"type":"shape","id":"ccf6a479-7f73-43ab-9ff2-1bf3b7f30086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e432e99c-aae6-4821-9f83-6b003185c278"},{"elementConfiguration":{"binding":"{{Form.Footer}}","disableUpdates":false,"type":"text"},"type":"shape","id":"da1352e3-e7e5-4ac5-933a-5bb61ee0884f"},{"elementConfiguration":{"binding":"{{UserProfile.Department.DepartmentName}}","visibility":"{{IfElse(Form.FooterLogo, VisibilityType.Hidden,VisibilityType.Visible)}}","disableUpdates":false,"type":"text"},"type":"shape","id":"b698665d-d7b5-4808-9dfa-9d6c5660cb23"},{"elementConfiguration":{"binding":"{{FormatDateTime(Form.Date,Translate(\"DateFormat\"),DocumentLanguage)}}","disableUpdates":false,"type":"text"},"type":"shape","id":"0b629f13-df06-4d17-ac3c-8a88756d075f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9348d9bd-0307-48db-902a-ecb4caecb6c5"},{"elementConfiguration":{"binding":"{{Form.Footer}}","disableUpdates":false,"type":"text"},"type":"shape","id":"91934678-a59f-47a7-a2cb-cf9e2a6c1cac"},{"elementConfiguration":{"binding":"{{UserProfile.Department.DepartmentName}}","visibility":"{{IfElse(Form.FooterLogo, VisibilityType.Hidden,VisibilityType.Visible)}}","disableUpdates":false,"type":"text"},"type":"shape","id":"b3d4de50-ccb7-4f11-87c2-f42614487d9c"},{"elementConfiguration":{"binding":"{{FormatDateTime(Form.Date,Translate(\"DateFormat\"),DocumentLanguage)}}","disableUpdates":false,"type":"text"},"type":"shape","id":"0bbe69c2-64f9-41ae-b305-f6d4b4f3ca16"},{"elementConfiguration":{"binding":"{{FormatDateTime(Form.Date,Translate(\"DateFormat\"),DocumentLanguage)}}","disableUpdates":false,"type":"text"},"type":"shape","id":"5d967823-6023-4d2b-a36b-ce3e1a8f3593"},{"elementConfiguration":{"binding":"{{Form.Footer}}","disableUpdates":false,"type":"text"},"type":"shape","id":"9697c2e5-8c87-4bbe-b419-46091db77bdc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adfe526e-edbe-4528-8d1d-60ce5c6918a8"},{"elementConfiguration":{"binding":"{{UserProfile.Department.DepartmentName}}","visibility":"{{IfElse(Form.FooterLogo, VisibilityType.Hidden,VisibilityType.Visible)}}","disableUpdates":false,"type":"text"},"type":"shape","id":"b693a90d-faef-4836-a91e-ef1b4896e4ca"},{"elementConfiguration":{"binding":"{{FormatDateTime(Form.Date,Translate(\"DateFormat\"),DocumentLanguage)}}","disableUpdates":false,"type":"text"},"type":"shape","id":"21b7b681-7a68-48a4-bb57-3d08a46968cf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,"id":"a4b4cdf7-0270-425f-a83d-88b360ce4c71"},{"elementConfiguration":{"binding":"{{Form.Footer}}","disableUpdates":false,"type":"text"},"type":"shape","id":"38731dfb-08f3-4873-9cda-856c38cd1717"},{"elementConfiguration":{"binding":"{{UserProfile.Department.DepartmentName}}","visibility":"{{IfElse(Form.FooterLogo, VisibilityType.Hidden,VisibilityType.Visible)}}","disableUpdates":false,"type":"text"},"type":"shape","id":"cf43af90-b21a-452f-a992-ca39b226b471"}],"transformationConfigurations":[{"language":"{{UserProfile.DocumentLanguage.Language}}","disableUpdates":false,"type":"proofingLanguage"},{"propertyName":"creator","propertyValue":"{{UserProfile.FirstName}} {{UserProfile.LastName}}","disableUpdates":false,"type":"documentProperty"},{"propertyName":"title","propertyValue":"Presentation - University of St.Gallen","disableUpdates":false,"type":"documentProperty"}],"templateName":"UNISG Präsentation","templateDescription":"","enableDocumentContentUpdater":true,"version":"2.0"}]]></TemplafyTemplate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FormConfiguration><![CDATA[{"formFields":[{"required":true,"shareValue":false,"type":"datePicker","name":"Date","label":"Datum"},{"required":false,"placeholder":"","lines":1,"shareValue":false,"type":"textBox","name":"Footer","label":"Fusszeile"},{"defaultValue":{"fixedValue":true},"shareValue":false,"type":"checkBox","name":"FooterLogo","label":"mit Logo in der Fusszeile"}],"formDataEntries":[{"name":"Date","value":"t3Q/aUcIrLbcxheZBBaZLg=="},{"name":"Footer","value":"gVU8QcxQfsAG2/EGJCLOJu85oId/gPnb9HLpf/pENjs="},{"name":"FooterLogo","value":"iTzqZGj1P6MRGUQq8ahlhA=="}]}]]></Templafy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c14c96-e25e-4e5a-941b-f72065c94893">
      <Terms xmlns="http://schemas.microsoft.com/office/infopath/2007/PartnerControls"/>
    </lcf76f155ced4ddcb4097134ff3c332f>
    <TaxCatchAll xmlns="5eb80380-523f-4ac3-ac33-ddc06f104f2d" xsi:nil="true"/>
  </documentManagement>
</p:properties>
</file>

<file path=customXml/item9.xml><?xml version="1.0" encoding="utf-8"?>
<TemplafySlideTemplateConfiguration><![CDATA[{"slideVersion":1,"isValidatorEnabled":false,"isLocked":false,"elementsMetadata":[],"slideId":"637709468290610725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742A44FA-201E-42C8-8834-2268151EA6DF}">
  <ds:schemaRefs/>
</ds:datastoreItem>
</file>

<file path=customXml/itemProps2.xml><?xml version="1.0" encoding="utf-8"?>
<ds:datastoreItem xmlns:ds="http://schemas.openxmlformats.org/officeDocument/2006/customXml" ds:itemID="{726C425E-3C5D-4581-9182-3C7EF6980D54}">
  <ds:schemaRefs/>
</ds:datastoreItem>
</file>

<file path=customXml/itemProps3.xml><?xml version="1.0" encoding="utf-8"?>
<ds:datastoreItem xmlns:ds="http://schemas.openxmlformats.org/officeDocument/2006/customXml" ds:itemID="{F19BCFD9-AB48-4073-963E-C8CA13943A25}"/>
</file>

<file path=customXml/itemProps4.xml><?xml version="1.0" encoding="utf-8"?>
<ds:datastoreItem xmlns:ds="http://schemas.openxmlformats.org/officeDocument/2006/customXml" ds:itemID="{DD23DDCC-ABAF-42D1-9CB2-07E72D883C32}">
  <ds:schemaRefs/>
</ds:datastoreItem>
</file>

<file path=customXml/itemProps5.xml><?xml version="1.0" encoding="utf-8"?>
<ds:datastoreItem xmlns:ds="http://schemas.openxmlformats.org/officeDocument/2006/customXml" ds:itemID="{ED2A37DE-9640-4BAD-87EB-02349D3561C8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9BA6235D-7E1A-4B9C-ADE5-24E162A87D03}">
  <ds:schemaRefs/>
</ds:datastoreItem>
</file>

<file path=customXml/itemProps7.xml><?xml version="1.0" encoding="utf-8"?>
<ds:datastoreItem xmlns:ds="http://schemas.openxmlformats.org/officeDocument/2006/customXml" ds:itemID="{B7BE1322-9EFB-44FD-BFBD-EB27657CBBA3}">
  <ds:schemaRefs/>
</ds:datastoreItem>
</file>

<file path=customXml/itemProps8.xml><?xml version="1.0" encoding="utf-8"?>
<ds:datastoreItem xmlns:ds="http://schemas.openxmlformats.org/officeDocument/2006/customXml" ds:itemID="{6567BD5C-CC0C-4648-BED2-6CE28F06E5A9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71d337dc-809a-4269-a690-d6cd31b4acd0"/>
    <ds:schemaRef ds:uri="http://schemas.microsoft.com/office/2006/metadata/properties"/>
    <ds:schemaRef ds:uri="http://schemas.microsoft.com/office/2006/documentManagement/types"/>
    <ds:schemaRef ds:uri="07c8a24f-8b40-44ca-950f-ae5db2c4fa23"/>
    <ds:schemaRef ds:uri="http://schemas.openxmlformats.org/package/2006/metadata/core-properties"/>
    <ds:schemaRef ds:uri="http://purl.org/dc/dcmitype/"/>
  </ds:schemaRefs>
</ds:datastoreItem>
</file>

<file path=customXml/itemProps9.xml><?xml version="1.0" encoding="utf-8"?>
<ds:datastoreItem xmlns:ds="http://schemas.openxmlformats.org/officeDocument/2006/customXml" ds:itemID="{A52AD43F-63E6-4B6C-8B0A-8715B6E8FF3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uni_stgallen_master_01</Template>
  <TotalTime>0</TotalTime>
  <Words>1180</Words>
  <Application>Microsoft Office PowerPoint</Application>
  <PresentationFormat>Bildschirmpräsentation (16:9)</PresentationFormat>
  <Paragraphs>283</Paragraphs>
  <Slides>29</Slides>
  <Notes>16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43" baseType="lpstr">
      <vt:lpstr>Gill Alt One MT Light</vt:lpstr>
      <vt:lpstr>Gill Sans</vt:lpstr>
      <vt:lpstr>Gill Sans MT Pro Light</vt:lpstr>
      <vt:lpstr>Raleway</vt:lpstr>
      <vt:lpstr>Arial</vt:lpstr>
      <vt:lpstr>Calibri</vt:lpstr>
      <vt:lpstr>Gill Sans Nova</vt:lpstr>
      <vt:lpstr>Gill Sans Nova Light</vt:lpstr>
      <vt:lpstr>Palatino Linotype</vt:lpstr>
      <vt:lpstr>Symbol</vt:lpstr>
      <vt:lpstr>Times New Roman</vt:lpstr>
      <vt:lpstr>Wingdings</vt:lpstr>
      <vt:lpstr>UNISG PPT</vt:lpstr>
      <vt:lpstr>Präsentation1</vt:lpstr>
      <vt:lpstr>Innovation in der Bildung – ChatGPT &amp; Co: Was muss sich ändern, damit das disruptive Potenzial von KI in der Schule Wirkung entfalten kann?</vt:lpstr>
      <vt:lpstr>Zukunftsszenario entwickeln – Wie sieht Lernen künftig aus?</vt:lpstr>
      <vt:lpstr>Agenda </vt:lpstr>
      <vt:lpstr>PowerPoint-Präsentation</vt:lpstr>
      <vt:lpstr>PowerPoint-Präsentation</vt:lpstr>
      <vt:lpstr>Agenda </vt:lpstr>
      <vt:lpstr>Agenda </vt:lpstr>
      <vt:lpstr>KI-basierter Chatbot zur Unterstützung von Gruppenarbeiten</vt:lpstr>
      <vt:lpstr>Beispiel 1</vt:lpstr>
      <vt:lpstr>PowerPoint-Präsentation</vt:lpstr>
      <vt:lpstr>Beispiel 2: Lehrerbildung</vt:lpstr>
      <vt:lpstr>Assistenzsysteme: Co Pilot "Scispace"</vt:lpstr>
      <vt:lpstr>Assistenzsysteme: Virtual AI Robot – Digitaler Coach</vt:lpstr>
      <vt:lpstr>Assistenzsysteme: Robotersteuerung mit Sprache</vt:lpstr>
      <vt:lpstr>Generative KI wie ChatGPT…</vt:lpstr>
      <vt:lpstr>Agenda </vt:lpstr>
      <vt:lpstr>Augmentation: Zusammenarbeit Mensch-Maschine</vt:lpstr>
      <vt:lpstr>Future Work: Menschen &amp; Smart Machines – «Hybride Intelligenz»</vt:lpstr>
      <vt:lpstr>Augmentation: Mensch-Maschine Zusammenarbeit</vt:lpstr>
      <vt:lpstr>Agenda </vt:lpstr>
      <vt:lpstr>Sprachmodelle und Generative KI</vt:lpstr>
      <vt:lpstr>KI Wertschöpfungskette</vt:lpstr>
      <vt:lpstr>Ethischer Umgang mit KI-Schreibtools?</vt:lpstr>
      <vt:lpstr>Kompetenzen im Umgang mit generativer KI</vt:lpstr>
      <vt:lpstr>Agenda </vt:lpstr>
      <vt:lpstr>PowerPoint-Präsentation</vt:lpstr>
      <vt:lpstr>PowerPoint-Präsentation</vt:lpstr>
      <vt:lpstr>PowerPoint-Präsentation</vt:lpstr>
      <vt:lpstr>AI in Education Lab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University of St.Gallen</dc:title>
  <dc:creator>Mirjam Kluser</dc:creator>
  <cp:lastModifiedBy>Faessler, SofiaVictoria</cp:lastModifiedBy>
  <cp:revision>9</cp:revision>
  <dcterms:created xsi:type="dcterms:W3CDTF">2022-07-04T06:52:34Z</dcterms:created>
  <dcterms:modified xsi:type="dcterms:W3CDTF">2023-05-31T09:13:06Z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0x01010034C2EED3AEDAB24AB48AF05A7A255DF4</vt:lpwstr>
  </property>
  <property fmtid="{D5CDD505-2E9C-101B-9397-08002B2CF9AE}" pid="3" name="TemplafyTimeStamp">
    <vt:lpwstr>2022-04-19T14:18:43</vt:lpwstr>
  </property>
  <property fmtid="{D5CDD505-2E9C-101B-9397-08002B2CF9AE}" pid="4" name="TemplafyTenantId">
    <vt:lpwstr>unisg</vt:lpwstr>
  </property>
  <property fmtid="{D5CDD505-2E9C-101B-9397-08002B2CF9AE}" pid="5" name="TemplafyTemplateId">
    <vt:lpwstr>637700762909751978</vt:lpwstr>
  </property>
  <property fmtid="{D5CDD505-2E9C-101B-9397-08002B2CF9AE}" pid="6" name="TemplafyUserProfileId">
    <vt:lpwstr>637817197791986816</vt:lpwstr>
  </property>
  <property fmtid="{D5CDD505-2E9C-101B-9397-08002B2CF9AE}" pid="7" name="TemplafyLanguageCode">
    <vt:lpwstr>de-CH</vt:lpwstr>
  </property>
  <property fmtid="{D5CDD505-2E9C-101B-9397-08002B2CF9AE}" pid="8" name="TemplafyFromBlank">
    <vt:bool>false</vt:bool>
  </property>
</Properties>
</file>